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20"/>
  </p:notesMasterIdLst>
  <p:sldIdLst>
    <p:sldId id="275" r:id="rId2"/>
    <p:sldId id="256" r:id="rId3"/>
    <p:sldId id="257" r:id="rId4"/>
    <p:sldId id="258" r:id="rId5"/>
    <p:sldId id="259" r:id="rId6"/>
    <p:sldId id="260" r:id="rId7"/>
    <p:sldId id="261" r:id="rId8"/>
    <p:sldId id="263" r:id="rId9"/>
    <p:sldId id="264" r:id="rId10"/>
    <p:sldId id="265" r:id="rId11"/>
    <p:sldId id="266" r:id="rId12"/>
    <p:sldId id="267" r:id="rId13"/>
    <p:sldId id="274" r:id="rId14"/>
    <p:sldId id="268" r:id="rId15"/>
    <p:sldId id="269" r:id="rId16"/>
    <p:sldId id="270"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p:scale>
          <a:sx n="80" d="100"/>
          <a:sy n="80" d="100"/>
        </p:scale>
        <p:origin x="-403" y="2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6D94E-3130-4731-A964-561E4F55C9D8}" type="datetimeFigureOut">
              <a:rPr lang="en-US" smtClean="0"/>
              <a:t>3/6/2022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A40E5-EFA0-43AB-823F-AB3B8009928D}" type="slidenum">
              <a:rPr lang="en-US" smtClean="0"/>
              <a:t>‹#›</a:t>
            </a:fld>
            <a:endParaRPr lang="en-US"/>
          </a:p>
        </p:txBody>
      </p:sp>
    </p:spTree>
    <p:extLst>
      <p:ext uri="{BB962C8B-B14F-4D97-AF65-F5344CB8AC3E}">
        <p14:creationId xmlns:p14="http://schemas.microsoft.com/office/powerpoint/2010/main" val="302420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CA40E5-EFA0-43AB-823F-AB3B8009928D}" type="slidenum">
              <a:rPr lang="en-US" smtClean="0"/>
              <a:t>9</a:t>
            </a:fld>
            <a:endParaRPr lang="en-US"/>
          </a:p>
        </p:txBody>
      </p:sp>
    </p:spTree>
    <p:extLst>
      <p:ext uri="{BB962C8B-B14F-4D97-AF65-F5344CB8AC3E}">
        <p14:creationId xmlns:p14="http://schemas.microsoft.com/office/powerpoint/2010/main" val="60607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E7CBC3-B424-4B74-A28B-510E807E504B}"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3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E7CBC3-B424-4B74-A28B-510E807E504B}"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18527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E7CBC3-B424-4B74-A28B-510E807E504B}"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42174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E7CBC3-B424-4B74-A28B-510E807E504B}"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102346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E7CBC3-B424-4B74-A28B-510E807E504B}"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56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E7CBC3-B424-4B74-A28B-510E807E504B}" type="datetimeFigureOut">
              <a:rPr lang="en-US" smtClean="0"/>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1213107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E7CBC3-B424-4B74-A28B-510E807E504B}" type="datetimeFigureOut">
              <a:rPr lang="en-US" smtClean="0"/>
              <a:t>3/6/2022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1424123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E7CBC3-B424-4B74-A28B-510E807E504B}" type="datetimeFigureOut">
              <a:rPr lang="en-US" smtClean="0"/>
              <a:t>3/6/2022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117874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E7CBC3-B424-4B74-A28B-510E807E504B}" type="datetimeFigureOut">
              <a:rPr lang="en-US" smtClean="0"/>
              <a:t>3/6/2022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3692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9E7CBC3-B424-4B74-A28B-510E807E504B}" type="datetimeFigureOut">
              <a:rPr lang="en-US" smtClean="0"/>
              <a:t>3/6/2022</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A9A689-55C9-4EA4-916C-F4FFDCF7D460}" type="slidenum">
              <a:rPr lang="en-US" smtClean="0"/>
              <a:t>‹#›</a:t>
            </a:fld>
            <a:endParaRPr lang="en-US"/>
          </a:p>
        </p:txBody>
      </p:sp>
    </p:spTree>
    <p:extLst>
      <p:ext uri="{BB962C8B-B14F-4D97-AF65-F5344CB8AC3E}">
        <p14:creationId xmlns:p14="http://schemas.microsoft.com/office/powerpoint/2010/main" val="2583580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195625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9E7CBC3-B424-4B74-A28B-510E807E504B}" type="datetimeFigureOut">
              <a:rPr lang="en-US" smtClean="0"/>
              <a:t>3/6/2022</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7A9A689-55C9-4EA4-916C-F4FFDCF7D460}"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1801782"/>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077200" cy="1222375"/>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b="1" dirty="0" err="1" smtClean="0">
                <a:solidFill>
                  <a:srgbClr val="FF0000"/>
                </a:solidFill>
                <a:latin typeface="Times New Roman" pitchFamily="18" charset="0"/>
                <a:cs typeface="Times New Roman" pitchFamily="18" charset="0"/>
              </a:rPr>
              <a:t>Chủ</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đề</a:t>
            </a:r>
            <a:r>
              <a:rPr lang="en-US" b="1" dirty="0" smtClean="0">
                <a:solidFill>
                  <a:srgbClr val="FF0000"/>
                </a:solidFill>
                <a:latin typeface="Times New Roman" pitchFamily="18" charset="0"/>
                <a:cs typeface="Times New Roman" pitchFamily="18" charset="0"/>
              </a:rPr>
              <a:t> 9. </a:t>
            </a:r>
            <a:r>
              <a:rPr lang="en-US" b="1" dirty="0" err="1" smtClean="0">
                <a:solidFill>
                  <a:srgbClr val="FF0000"/>
                </a:solidFill>
                <a:latin typeface="Times New Roman" pitchFamily="18" charset="0"/>
                <a:cs typeface="Times New Roman" pitchFamily="18" charset="0"/>
              </a:rPr>
              <a:t>Lực</a:t>
            </a:r>
            <a:endParaRPr lang="en-US" b="1" dirty="0">
              <a:solidFill>
                <a:srgbClr val="FF0000"/>
              </a:solidFill>
              <a:latin typeface="Times New Roman" pitchFamily="18" charset="0"/>
              <a:cs typeface="Times New Roman" pitchFamily="18" charset="0"/>
            </a:endParaRPr>
          </a:p>
        </p:txBody>
      </p:sp>
      <p:sp>
        <p:nvSpPr>
          <p:cNvPr id="3" name="Title 1"/>
          <p:cNvSpPr txBox="1">
            <a:spLocks/>
          </p:cNvSpPr>
          <p:nvPr/>
        </p:nvSpPr>
        <p:spPr>
          <a:xfrm>
            <a:off x="457200" y="1447800"/>
            <a:ext cx="8077200" cy="38100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35. </a:t>
            </a:r>
            <a:r>
              <a:rPr lang="en-US" sz="2800" b="1" dirty="0" err="1" smtClean="0">
                <a:solidFill>
                  <a:schemeClr val="tx1"/>
                </a:solidFill>
                <a:latin typeface="Times New Roman" pitchFamily="18" charset="0"/>
                <a:cs typeface="Times New Roman" pitchFamily="18" charset="0"/>
              </a:rPr>
              <a:t>Lực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và</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biểu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diễn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lực</a:t>
            </a:r>
            <a:endParaRPr lang="en-US" sz="2800" b="1" dirty="0" smtClean="0">
              <a:solidFill>
                <a:schemeClr val="tx1"/>
              </a:solidFill>
              <a:latin typeface="Times New Roman" pitchFamily="18" charset="0"/>
              <a:cs typeface="Times New Roman" pitchFamily="18" charset="0"/>
            </a:endParaRPr>
          </a:p>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36. </a:t>
            </a:r>
            <a:r>
              <a:rPr lang="en-US" sz="2800" b="1" dirty="0" err="1" smtClean="0">
                <a:solidFill>
                  <a:schemeClr val="tx1"/>
                </a:solidFill>
                <a:latin typeface="Times New Roman" pitchFamily="18" charset="0"/>
                <a:cs typeface="Times New Roman" pitchFamily="18" charset="0"/>
              </a:rPr>
              <a:t>Tác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dụng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của</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lực</a:t>
            </a:r>
            <a:endParaRPr lang="en-US" sz="2800" b="1" dirty="0" smtClean="0">
              <a:solidFill>
                <a:schemeClr val="tx1"/>
              </a:solidFill>
              <a:latin typeface="Times New Roman" pitchFamily="18" charset="0"/>
              <a:cs typeface="Times New Roman" pitchFamily="18" charset="0"/>
            </a:endParaRPr>
          </a:p>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37. </a:t>
            </a:r>
            <a:r>
              <a:rPr lang="en-US" sz="2800" b="1" dirty="0" err="1" smtClean="0">
                <a:solidFill>
                  <a:schemeClr val="tx1"/>
                </a:solidFill>
                <a:latin typeface="Times New Roman" pitchFamily="18" charset="0"/>
                <a:cs typeface="Times New Roman" pitchFamily="18" charset="0"/>
              </a:rPr>
              <a:t>Lực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hấp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dẫn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và</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trọng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lượng</a:t>
            </a:r>
            <a:endParaRPr lang="en-US" sz="2800" b="1" dirty="0" smtClean="0">
              <a:solidFill>
                <a:schemeClr val="tx1"/>
              </a:solidFill>
              <a:latin typeface="Times New Roman" pitchFamily="18" charset="0"/>
              <a:cs typeface="Times New Roman" pitchFamily="18" charset="0"/>
            </a:endParaRPr>
          </a:p>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38. </a:t>
            </a:r>
            <a:r>
              <a:rPr lang="en-US" sz="2800" b="1" dirty="0" err="1" smtClean="0">
                <a:solidFill>
                  <a:schemeClr val="tx1"/>
                </a:solidFill>
                <a:latin typeface="Times New Roman" pitchFamily="18" charset="0"/>
                <a:cs typeface="Times New Roman" pitchFamily="18" charset="0"/>
              </a:rPr>
              <a:t>Lực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tiếp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xúc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và</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lực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không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tiếp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xúc</a:t>
            </a:r>
            <a:endParaRPr lang="en-US" sz="2800" b="1" dirty="0" smtClean="0">
              <a:solidFill>
                <a:schemeClr val="tx1"/>
              </a:solidFill>
              <a:latin typeface="Times New Roman" pitchFamily="18" charset="0"/>
              <a:cs typeface="Times New Roman" pitchFamily="18" charset="0"/>
            </a:endParaRPr>
          </a:p>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39. </a:t>
            </a:r>
            <a:r>
              <a:rPr lang="en-US" sz="2800" b="1" dirty="0" err="1" smtClean="0">
                <a:solidFill>
                  <a:schemeClr val="tx1"/>
                </a:solidFill>
                <a:latin typeface="Times New Roman" pitchFamily="18" charset="0"/>
                <a:cs typeface="Times New Roman" pitchFamily="18" charset="0"/>
              </a:rPr>
              <a:t>Biến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dạng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của</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lò</a:t>
            </a:r>
            <a:r>
              <a:rPr lang="en-US" sz="2800" b="1" dirty="0" smtClean="0">
                <a:solidFill>
                  <a:schemeClr val="tx1"/>
                </a:solidFill>
                <a:latin typeface="Times New Roman" pitchFamily="18" charset="0"/>
                <a:cs typeface="Times New Roman" pitchFamily="18" charset="0"/>
              </a:rPr>
              <a:t> xo. </a:t>
            </a:r>
            <a:r>
              <a:rPr lang="en-US" sz="2800" b="1" dirty="0" err="1" smtClean="0">
                <a:solidFill>
                  <a:schemeClr val="tx1"/>
                </a:solidFill>
                <a:latin typeface="Times New Roman" pitchFamily="18" charset="0"/>
                <a:cs typeface="Times New Roman" pitchFamily="18" charset="0"/>
              </a:rPr>
              <a:t>Phép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đo</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lực</a:t>
            </a:r>
            <a:endParaRPr lang="en-US" sz="2800" b="1" dirty="0" smtClean="0">
              <a:solidFill>
                <a:schemeClr val="tx1"/>
              </a:solidFill>
              <a:latin typeface="Times New Roman" pitchFamily="18" charset="0"/>
              <a:cs typeface="Times New Roman" pitchFamily="18" charset="0"/>
            </a:endParaRPr>
          </a:p>
          <a:p>
            <a:pPr>
              <a:lnSpc>
                <a:spcPct val="150000"/>
              </a:lnSpc>
            </a:pPr>
            <a:r>
              <a:rPr lang="en-US" sz="2800" b="1" dirty="0" err="1" smtClean="0">
                <a:solidFill>
                  <a:schemeClr val="tx1"/>
                </a:solidFill>
                <a:latin typeface="Times New Roman" pitchFamily="18" charset="0"/>
                <a:cs typeface="Times New Roman" pitchFamily="18" charset="0"/>
              </a:rPr>
              <a:t>Bài</a:t>
            </a:r>
            <a:r>
              <a:rPr lang="en-US" sz="2800" b="1" dirty="0" smtClean="0">
                <a:solidFill>
                  <a:schemeClr val="tx1"/>
                </a:solidFill>
                <a:latin typeface="Times New Roman" pitchFamily="18" charset="0"/>
                <a:cs typeface="Times New Roman" pitchFamily="18" charset="0"/>
              </a:rPr>
              <a:t> 40. </a:t>
            </a:r>
            <a:r>
              <a:rPr lang="en-US" sz="2800" b="1" dirty="0" err="1" smtClean="0">
                <a:solidFill>
                  <a:schemeClr val="tx1"/>
                </a:solidFill>
                <a:latin typeface="Times New Roman" pitchFamily="18" charset="0"/>
                <a:cs typeface="Times New Roman" pitchFamily="18" charset="0"/>
              </a:rPr>
              <a:t>Lực</a:t>
            </a:r>
            <a:r>
              <a:rPr lang="en-US" sz="2800" b="1" dirty="0" smtClean="0">
                <a:solidFill>
                  <a:schemeClr val="tx1"/>
                </a:solidFill>
                <a:latin typeface="Times New Roman" pitchFamily="18" charset="0"/>
                <a:cs typeface="Times New Roman" pitchFamily="18" charset="0"/>
              </a:rPr>
              <a:t> ma </a:t>
            </a:r>
            <a:r>
              <a:rPr lang="en-US" sz="2800" b="1" dirty="0" err="1" smtClean="0">
                <a:solidFill>
                  <a:schemeClr val="tx1"/>
                </a:solidFill>
                <a:latin typeface="Times New Roman" pitchFamily="18" charset="0"/>
                <a:cs typeface="Times New Roman" pitchFamily="18" charset="0"/>
              </a:rPr>
              <a:t>sát</a:t>
            </a:r>
            <a:endParaRPr lang="en-US"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55369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noGrp="1"/>
          </p:cNvSpPr>
          <p:nvPr>
            <p:ph type="title"/>
          </p:nvPr>
        </p:nvSpPr>
        <p:spPr>
          <a:xfrm>
            <a:off x="822960" y="228600"/>
            <a:ext cx="7543800" cy="14507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3" name="TextBox 2"/>
          <p:cNvSpPr txBox="1"/>
          <p:nvPr/>
        </p:nvSpPr>
        <p:spPr>
          <a:xfrm>
            <a:off x="403860" y="1679357"/>
            <a:ext cx="8382000" cy="4524315"/>
          </a:xfrm>
          <a:prstGeom prst="rect">
            <a:avLst/>
          </a:prstGeom>
          <a:noFill/>
        </p:spPr>
        <p:txBody>
          <a:bodyPr wrap="square" rtlCol="0">
            <a:spAutoFit/>
          </a:bodyPr>
          <a:lstStyle/>
          <a:p>
            <a:pPr>
              <a:lnSpc>
                <a:spcPct val="150000"/>
              </a:lnSpc>
            </a:pPr>
            <a:r>
              <a:rPr lang="en-US" sz="2400" b="1" dirty="0" err="1" smtClean="0">
                <a:solidFill>
                  <a:srgbClr val="0000FF"/>
                </a:solidFill>
                <a:latin typeface="Times New Roman" panose="02020603050405020304" pitchFamily="18" charset="0"/>
                <a:cs typeface="Times New Roman" panose="02020603050405020304" pitchFamily="18" charset="0"/>
              </a:rPr>
              <a:t>Kết</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luận</a:t>
            </a:r>
            <a:endParaRPr lang="en-US" sz="2400" b="1" dirty="0" smtClean="0">
              <a:solidFill>
                <a:srgbClr val="0000FF"/>
              </a:solidFill>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en-US" sz="2400" dirty="0" err="1" smtClean="0">
                <a:solidFill>
                  <a:srgbClr val="0000FF"/>
                </a:solidFill>
                <a:latin typeface="Times New Roman" panose="02020603050405020304" pitchFamily="18" charset="0"/>
                <a:cs typeface="Times New Roman" panose="02020603050405020304" pitchFamily="18" charset="0"/>
              </a:rPr>
              <a:t>Để</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diễn</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tả</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độ</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của</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lực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người</a:t>
            </a:r>
            <a:r>
              <a:rPr lang="en-US" sz="2400" dirty="0" smtClean="0">
                <a:solidFill>
                  <a:srgbClr val="0000FF"/>
                </a:solidFill>
                <a:latin typeface="Times New Roman" panose="02020603050405020304" pitchFamily="18" charset="0"/>
                <a:cs typeface="Times New Roman" panose="02020603050405020304" pitchFamily="18" charset="0"/>
              </a:rPr>
              <a:t> ta </a:t>
            </a:r>
            <a:r>
              <a:rPr lang="en-US" sz="2400" dirty="0" err="1" smtClean="0">
                <a:solidFill>
                  <a:srgbClr val="0000FF"/>
                </a:solidFill>
                <a:latin typeface="Times New Roman" panose="02020603050405020304" pitchFamily="18" charset="0"/>
                <a:cs typeface="Times New Roman" panose="02020603050405020304" pitchFamily="18" charset="0"/>
              </a:rPr>
              <a:t>dùng</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khái</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niệm</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độ</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lớn</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của</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lực</a:t>
            </a:r>
            <a:r>
              <a:rPr lang="en-US" sz="2400" dirty="0" smtClean="0">
                <a:solidFill>
                  <a:srgbClr val="0000FF"/>
                </a:solidFill>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
            </a:pPr>
            <a:r>
              <a:rPr lang="en-US" sz="2400" dirty="0" err="1" smtClean="0">
                <a:solidFill>
                  <a:srgbClr val="0000FF"/>
                </a:solidFill>
                <a:latin typeface="Times New Roman" panose="02020603050405020304" pitchFamily="18" charset="0"/>
                <a:cs typeface="Times New Roman" panose="02020603050405020304" pitchFamily="18" charset="0"/>
              </a:rPr>
              <a:t>Đơn</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vị</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của</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lực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là</a:t>
            </a:r>
            <a:r>
              <a:rPr lang="en-US" sz="2400" dirty="0" smtClean="0">
                <a:solidFill>
                  <a:srgbClr val="0000FF"/>
                </a:solidFill>
                <a:latin typeface="Times New Roman" panose="02020603050405020304" pitchFamily="18" charset="0"/>
                <a:cs typeface="Times New Roman" panose="02020603050405020304" pitchFamily="18" charset="0"/>
              </a:rPr>
              <a:t> ……………………., </a:t>
            </a:r>
            <a:r>
              <a:rPr lang="en-US" sz="2400" dirty="0" err="1" smtClean="0">
                <a:solidFill>
                  <a:srgbClr val="0000FF"/>
                </a:solidFill>
                <a:latin typeface="Times New Roman" panose="02020603050405020304" pitchFamily="18" charset="0"/>
                <a:cs typeface="Times New Roman" panose="02020603050405020304" pitchFamily="18" charset="0"/>
              </a:rPr>
              <a:t>kí</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hiệu</a:t>
            </a:r>
            <a:r>
              <a:rPr lang="en-US" sz="2400" dirty="0" smtClean="0">
                <a:solidFill>
                  <a:srgbClr val="0000FF"/>
                </a:solidFill>
                <a:latin typeface="Times New Roman" panose="02020603050405020304" pitchFamily="18" charset="0"/>
                <a:cs typeface="Times New Roman" panose="02020603050405020304" pitchFamily="18" charset="0"/>
              </a:rPr>
              <a:t> …………….</a:t>
            </a:r>
          </a:p>
          <a:p>
            <a:pPr marL="285750" indent="-285750">
              <a:lnSpc>
                <a:spcPct val="150000"/>
              </a:lnSpc>
              <a:buFont typeface="Wingdings" panose="05000000000000000000" pitchFamily="2" charset="2"/>
              <a:buChar char="§"/>
            </a:pPr>
            <a:r>
              <a:rPr lang="en-US" sz="2400" dirty="0" err="1" smtClean="0">
                <a:solidFill>
                  <a:srgbClr val="0000FF"/>
                </a:solidFill>
                <a:latin typeface="Times New Roman" panose="02020603050405020304" pitchFamily="18" charset="0"/>
                <a:cs typeface="Times New Roman" panose="02020603050405020304" pitchFamily="18" charset="0"/>
              </a:rPr>
              <a:t>Các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lực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tác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dụng</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vào</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một</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vật</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khác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nhau</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về</a:t>
            </a:r>
            <a:r>
              <a:rPr lang="en-US" sz="2400" dirty="0" smtClean="0">
                <a:solidFill>
                  <a:srgbClr val="0000FF"/>
                </a:solidFill>
                <a:latin typeface="Times New Roman" panose="02020603050405020304" pitchFamily="18" charset="0"/>
                <a:cs typeface="Times New Roman" panose="02020603050405020304" pitchFamily="18" charset="0"/>
              </a:rPr>
              <a:t> ………………….. </a:t>
            </a:r>
            <a:r>
              <a:rPr lang="en-US" sz="2400" dirty="0" err="1">
                <a:solidFill>
                  <a:srgbClr val="0000FF"/>
                </a:solidFill>
                <a:latin typeface="Times New Roman" panose="02020603050405020304" pitchFamily="18" charset="0"/>
                <a:cs typeface="Times New Roman" panose="02020603050405020304" pitchFamily="18" charset="0"/>
              </a:rPr>
              <a:t>v</a:t>
            </a:r>
            <a:r>
              <a:rPr lang="en-US" sz="2400" dirty="0" err="1" smtClean="0">
                <a:solidFill>
                  <a:srgbClr val="0000FF"/>
                </a:solidFill>
                <a:latin typeface="Times New Roman" panose="02020603050405020304" pitchFamily="18" charset="0"/>
                <a:cs typeface="Times New Roman" panose="02020603050405020304" pitchFamily="18" charset="0"/>
              </a:rPr>
              <a:t>à</a:t>
            </a:r>
            <a:r>
              <a:rPr lang="en-US" sz="2400" dirty="0" smtClean="0">
                <a:solidFill>
                  <a:srgbClr val="0000FF"/>
                </a:solidFill>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
            </a:pPr>
            <a:r>
              <a:rPr lang="en-US" sz="2400" dirty="0" err="1" smtClean="0">
                <a:solidFill>
                  <a:srgbClr val="0000FF"/>
                </a:solidFill>
                <a:latin typeface="Times New Roman" panose="02020603050405020304" pitchFamily="18" charset="0"/>
                <a:cs typeface="Times New Roman" panose="02020603050405020304" pitchFamily="18" charset="0"/>
              </a:rPr>
              <a:t>Các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lực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có</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độ</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lớn</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và</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hướng</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khác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nhau</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thì</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khi</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tác</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dụng</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lên</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vật</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sẽ</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gây</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ra</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những</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kết</a:t>
            </a:r>
            <a:r>
              <a:rPr lang="en-US" sz="2400" dirty="0" smtClean="0">
                <a:solidFill>
                  <a:srgbClr val="0000FF"/>
                </a:solidFill>
                <a:latin typeface="Times New Roman" panose="02020603050405020304" pitchFamily="18" charset="0"/>
                <a:cs typeface="Times New Roman" panose="02020603050405020304" pitchFamily="18" charset="0"/>
              </a:rPr>
              <a:t> </a:t>
            </a:r>
            <a:r>
              <a:rPr lang="en-US" sz="2400" dirty="0" err="1" smtClean="0">
                <a:solidFill>
                  <a:srgbClr val="0000FF"/>
                </a:solidFill>
                <a:latin typeface="Times New Roman" panose="02020603050405020304" pitchFamily="18" charset="0"/>
                <a:cs typeface="Times New Roman" panose="02020603050405020304" pitchFamily="18" charset="0"/>
              </a:rPr>
              <a:t>quả</a:t>
            </a:r>
            <a:r>
              <a:rPr lang="en-US" sz="2400" dirty="0" smtClean="0">
                <a:solidFill>
                  <a:srgbClr val="0000FF"/>
                </a:solidFill>
                <a:latin typeface="Times New Roman" panose="02020603050405020304" pitchFamily="18" charset="0"/>
                <a:cs typeface="Times New Roman" panose="02020603050405020304" pitchFamily="18" charset="0"/>
              </a:rPr>
              <a:t> ……………………..</a:t>
            </a:r>
            <a:endParaRPr lang="vi-VN" sz="2400" dirty="0">
              <a:solidFill>
                <a:srgbClr val="0000FF"/>
              </a:solidFill>
              <a:latin typeface="Times New Roman" panose="02020603050405020304" pitchFamily="18" charset="0"/>
              <a:cs typeface="Times New Roman" panose="02020603050405020304" pitchFamily="18" charset="0"/>
            </a:endParaRPr>
          </a:p>
        </p:txBody>
      </p:sp>
      <p:sp>
        <p:nvSpPr>
          <p:cNvPr id="4" name="Rectangle 3"/>
          <p:cNvSpPr/>
          <p:nvPr/>
        </p:nvSpPr>
        <p:spPr>
          <a:xfrm>
            <a:off x="2590800" y="21336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rgbClr val="FF0000"/>
                </a:solidFill>
                <a:latin typeface="Times New Roman" pitchFamily="18" charset="0"/>
                <a:cs typeface="Times New Roman" pitchFamily="18" charset="0"/>
              </a:rPr>
              <a:t>m</a:t>
            </a:r>
            <a:r>
              <a:rPr lang="en-US" sz="2400" dirty="0" err="1" smtClean="0">
                <a:solidFill>
                  <a:srgbClr val="FF0000"/>
                </a:solidFill>
                <a:latin typeface="Times New Roman" pitchFamily="18" charset="0"/>
                <a:cs typeface="Times New Roman" pitchFamily="18" charset="0"/>
              </a:rPr>
              <a:t>ạnh</a:t>
            </a:r>
            <a:endParaRPr lang="en-US" sz="2400" dirty="0">
              <a:solidFill>
                <a:srgbClr val="FF0000"/>
              </a:solidFill>
              <a:latin typeface="Times New Roman" pitchFamily="18" charset="0"/>
              <a:cs typeface="Times New Roman" pitchFamily="18" charset="0"/>
            </a:endParaRPr>
          </a:p>
        </p:txBody>
      </p:sp>
      <p:sp>
        <p:nvSpPr>
          <p:cNvPr id="5" name="Rectangle 4"/>
          <p:cNvSpPr/>
          <p:nvPr/>
        </p:nvSpPr>
        <p:spPr>
          <a:xfrm>
            <a:off x="3514725" y="21336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rgbClr val="FF0000"/>
                </a:solidFill>
                <a:latin typeface="Times New Roman" pitchFamily="18" charset="0"/>
                <a:cs typeface="Times New Roman" pitchFamily="18" charset="0"/>
              </a:rPr>
              <a:t>y</a:t>
            </a:r>
            <a:r>
              <a:rPr lang="en-US" sz="2400" dirty="0" err="1" smtClean="0">
                <a:solidFill>
                  <a:srgbClr val="FF0000"/>
                </a:solidFill>
                <a:latin typeface="Times New Roman" pitchFamily="18" charset="0"/>
                <a:cs typeface="Times New Roman" pitchFamily="18" charset="0"/>
              </a:rPr>
              <a:t>ếu</a:t>
            </a:r>
            <a:endParaRPr lang="en-US" sz="2400" dirty="0">
              <a:solidFill>
                <a:srgbClr val="FF0000"/>
              </a:solidFill>
              <a:latin typeface="Times New Roman" pitchFamily="18" charset="0"/>
              <a:cs typeface="Times New Roman" pitchFamily="18" charset="0"/>
            </a:endParaRPr>
          </a:p>
        </p:txBody>
      </p:sp>
      <p:sp>
        <p:nvSpPr>
          <p:cNvPr id="6" name="Rectangle 5"/>
          <p:cNvSpPr/>
          <p:nvPr/>
        </p:nvSpPr>
        <p:spPr>
          <a:xfrm>
            <a:off x="3048000" y="3276600"/>
            <a:ext cx="24384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rgbClr val="FF0000"/>
                </a:solidFill>
                <a:latin typeface="Times New Roman" pitchFamily="18" charset="0"/>
                <a:cs typeface="Times New Roman" pitchFamily="18" charset="0"/>
              </a:rPr>
              <a:t>niutơn</a:t>
            </a:r>
            <a:r>
              <a:rPr lang="en-US" sz="2400" dirty="0" smtClean="0">
                <a:solidFill>
                  <a:srgbClr val="FF0000"/>
                </a:solidFill>
                <a:latin typeface="Times New Roman" pitchFamily="18" charset="0"/>
                <a:cs typeface="Times New Roman" pitchFamily="18" charset="0"/>
              </a:rPr>
              <a:t> ( newton)</a:t>
            </a:r>
            <a:endParaRPr lang="en-US" sz="2400" dirty="0">
              <a:solidFill>
                <a:srgbClr val="FF0000"/>
              </a:solidFill>
              <a:latin typeface="Times New Roman" pitchFamily="18" charset="0"/>
              <a:cs typeface="Times New Roman" pitchFamily="18" charset="0"/>
            </a:endParaRPr>
          </a:p>
        </p:txBody>
      </p:sp>
      <p:sp>
        <p:nvSpPr>
          <p:cNvPr id="7" name="Rectangle 6"/>
          <p:cNvSpPr/>
          <p:nvPr/>
        </p:nvSpPr>
        <p:spPr>
          <a:xfrm>
            <a:off x="6553200" y="321945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rgbClr val="FF0000"/>
                </a:solidFill>
                <a:latin typeface="Times New Roman" pitchFamily="18" charset="0"/>
                <a:cs typeface="Times New Roman" pitchFamily="18" charset="0"/>
              </a:rPr>
              <a:t>N</a:t>
            </a:r>
          </a:p>
        </p:txBody>
      </p:sp>
      <p:sp>
        <p:nvSpPr>
          <p:cNvPr id="9" name="Rectangle 8"/>
          <p:cNvSpPr/>
          <p:nvPr/>
        </p:nvSpPr>
        <p:spPr>
          <a:xfrm>
            <a:off x="6248400" y="382905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rgbClr val="FF0000"/>
                </a:solidFill>
                <a:latin typeface="Times New Roman" pitchFamily="18" charset="0"/>
                <a:cs typeface="Times New Roman" pitchFamily="18" charset="0"/>
              </a:rPr>
              <a:t>độ</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lớn</a:t>
            </a:r>
            <a:endParaRPr lang="en-US" sz="2400" dirty="0">
              <a:solidFill>
                <a:srgbClr val="FF0000"/>
              </a:solidFill>
              <a:latin typeface="Times New Roman" pitchFamily="18" charset="0"/>
              <a:cs typeface="Times New Roman" pitchFamily="18" charset="0"/>
            </a:endParaRPr>
          </a:p>
        </p:txBody>
      </p:sp>
      <p:sp>
        <p:nvSpPr>
          <p:cNvPr id="10" name="Rectangle 9"/>
          <p:cNvSpPr/>
          <p:nvPr/>
        </p:nvSpPr>
        <p:spPr>
          <a:xfrm>
            <a:off x="1219199" y="4343400"/>
            <a:ext cx="2295525"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rgbClr val="FF0000"/>
                </a:solidFill>
                <a:latin typeface="Times New Roman" pitchFamily="18" charset="0"/>
                <a:cs typeface="Times New Roman" pitchFamily="18" charset="0"/>
              </a:rPr>
              <a:t>h</a:t>
            </a:r>
            <a:r>
              <a:rPr lang="en-US" sz="2400" dirty="0" err="1" smtClean="0">
                <a:solidFill>
                  <a:srgbClr val="FF0000"/>
                </a:solidFill>
                <a:latin typeface="Times New Roman" pitchFamily="18" charset="0"/>
                <a:cs typeface="Times New Roman" pitchFamily="18" charset="0"/>
              </a:rPr>
              <a:t>ướng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tác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dụng</a:t>
            </a:r>
            <a:endParaRPr lang="en-US" sz="2400" dirty="0">
              <a:solidFill>
                <a:srgbClr val="FF0000"/>
              </a:solidFill>
              <a:latin typeface="Times New Roman" pitchFamily="18" charset="0"/>
              <a:cs typeface="Times New Roman" pitchFamily="18" charset="0"/>
            </a:endParaRPr>
          </a:p>
        </p:txBody>
      </p:sp>
      <p:sp>
        <p:nvSpPr>
          <p:cNvPr id="11" name="Rectangle 10"/>
          <p:cNvSpPr/>
          <p:nvPr/>
        </p:nvSpPr>
        <p:spPr>
          <a:xfrm>
            <a:off x="3495674" y="5410200"/>
            <a:ext cx="191452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rgbClr val="FF0000"/>
                </a:solidFill>
                <a:latin typeface="Times New Roman" pitchFamily="18" charset="0"/>
                <a:cs typeface="Times New Roman" pitchFamily="18" charset="0"/>
              </a:rPr>
              <a:t>k</a:t>
            </a:r>
            <a:r>
              <a:rPr lang="en-US" sz="2400" dirty="0" err="1" smtClean="0">
                <a:solidFill>
                  <a:srgbClr val="FF0000"/>
                </a:solidFill>
                <a:latin typeface="Times New Roman" pitchFamily="18" charset="0"/>
                <a:cs typeface="Times New Roman" pitchFamily="18" charset="0"/>
              </a:rPr>
              <a:t>hác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nhau</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6485697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76200"/>
            <a:ext cx="8229600" cy="960438"/>
          </a:xfrm>
        </p:spPr>
        <p:txBody>
          <a:bodyPr>
            <a:normAutofit/>
          </a:bodyPr>
          <a:lstStyle/>
          <a:p>
            <a:r>
              <a:rPr lang="en-US" sz="3600" b="1" dirty="0">
                <a:solidFill>
                  <a:srgbClr val="FF0000"/>
                </a:solidFill>
                <a:latin typeface="Times New Roman" pitchFamily="18" charset="0"/>
                <a:cs typeface="Times New Roman" pitchFamily="18" charset="0"/>
              </a:rPr>
              <a:t>2</a:t>
            </a:r>
            <a:r>
              <a:rPr lang="en-US" sz="3600" b="1" dirty="0" smtClean="0">
                <a:solidFill>
                  <a:srgbClr val="FF0000"/>
                </a:solidFill>
                <a:latin typeface="Times New Roman" pitchFamily="18" charset="0"/>
                <a:cs typeface="Times New Roman" pitchFamily="18" charset="0"/>
              </a:rPr>
              <a:t>. BIỂU DIỄN LỰC</a:t>
            </a:r>
            <a:endParaRPr lang="en-US" sz="3600" b="1" dirty="0">
              <a:solidFill>
                <a:srgbClr val="FF0000"/>
              </a:solidFill>
              <a:latin typeface="Times New Roman" pitchFamily="18" charset="0"/>
              <a:cs typeface="Times New Roman" pitchFamily="18" charset="0"/>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9600" y="1614663"/>
            <a:ext cx="4533061" cy="3275992"/>
          </a:xfrm>
        </p:spPr>
      </p:pic>
      <p:sp>
        <p:nvSpPr>
          <p:cNvPr id="6"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cách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diễn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cxnSp>
        <p:nvCxnSpPr>
          <p:cNvPr id="9" name="Straight Arrow Connector 8"/>
          <p:cNvCxnSpPr/>
          <p:nvPr/>
        </p:nvCxnSpPr>
        <p:spPr>
          <a:xfrm flipH="1">
            <a:off x="6324600" y="2743200"/>
            <a:ext cx="914400" cy="0"/>
          </a:xfrm>
          <a:prstGeom prst="straightConnector1">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1" name="Rectangle 10"/>
          <p:cNvSpPr/>
          <p:nvPr/>
        </p:nvSpPr>
        <p:spPr>
          <a:xfrm>
            <a:off x="5334000" y="4495800"/>
            <a:ext cx="1981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35.6 </a:t>
            </a:r>
            <a:r>
              <a:rPr lang="en-US" b="1" dirty="0" err="1" smtClean="0">
                <a:solidFill>
                  <a:schemeClr val="tx1"/>
                </a:solidFill>
              </a:rPr>
              <a:t>biểu</a:t>
            </a:r>
            <a:r>
              <a:rPr lang="en-US" b="1" dirty="0" smtClean="0">
                <a:solidFill>
                  <a:schemeClr val="tx1"/>
                </a:solidFill>
              </a:rPr>
              <a:t> </a:t>
            </a:r>
            <a:r>
              <a:rPr lang="en-US" b="1" dirty="0" err="1" smtClean="0">
                <a:solidFill>
                  <a:schemeClr val="tx1"/>
                </a:solidFill>
              </a:rPr>
              <a:t>diễn</a:t>
            </a:r>
            <a:r>
              <a:rPr lang="en-US" b="1" dirty="0" smtClean="0">
                <a:solidFill>
                  <a:schemeClr val="tx1"/>
                </a:solidFill>
              </a:rPr>
              <a:t> </a:t>
            </a:r>
            <a:r>
              <a:rPr lang="en-US" b="1" dirty="0" err="1" smtClean="0">
                <a:solidFill>
                  <a:schemeClr val="tx1"/>
                </a:solidFill>
              </a:rPr>
              <a:t>lực</a:t>
            </a:r>
            <a:endParaRPr lang="en-US" b="1" dirty="0">
              <a:solidFill>
                <a:schemeClr val="tx1"/>
              </a:solidFill>
            </a:endParaRPr>
          </a:p>
        </p:txBody>
      </p:sp>
      <p:sp>
        <p:nvSpPr>
          <p:cNvPr id="12" name="Rectangle 11"/>
          <p:cNvSpPr/>
          <p:nvPr/>
        </p:nvSpPr>
        <p:spPr>
          <a:xfrm>
            <a:off x="228600" y="1668462"/>
            <a:ext cx="4038600" cy="4579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vẽ</a:t>
            </a:r>
            <a:r>
              <a:rPr lang="en-US" sz="2400" dirty="0" smtClean="0">
                <a:solidFill>
                  <a:schemeClr val="tx1"/>
                </a:solidFill>
                <a:latin typeface="Times New Roman" pitchFamily="18" charset="0"/>
                <a:cs typeface="Times New Roman" pitchFamily="18" charset="0"/>
              </a:rPr>
              <a:t> ta </a:t>
            </a:r>
            <a:r>
              <a:rPr lang="en-US" sz="2400" dirty="0" err="1" smtClean="0">
                <a:solidFill>
                  <a:schemeClr val="tx1"/>
                </a:solidFill>
                <a:latin typeface="Times New Roman" pitchFamily="18" charset="0"/>
                <a:cs typeface="Times New Roman" pitchFamily="18" charset="0"/>
              </a:rPr>
              <a:t>dùng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mũi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a:t>
            </a:r>
          </a:p>
          <a:p>
            <a:pPr algn="just"/>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Mỗi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được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bằng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mũi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a:t>
            </a:r>
          </a:p>
          <a:p>
            <a:pPr algn="just"/>
            <a:r>
              <a:rPr lang="en-US" sz="2400" b="1" dirty="0" err="1" smtClean="0">
                <a:solidFill>
                  <a:schemeClr val="tx1"/>
                </a:solidFill>
                <a:latin typeface="Times New Roman" pitchFamily="18" charset="0"/>
                <a:cs typeface="Times New Roman" pitchFamily="18" charset="0"/>
              </a:rPr>
              <a:t>Gốc</a:t>
            </a:r>
            <a:r>
              <a:rPr lang="en-US" sz="2400" b="1"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điểm</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a:t>
            </a:r>
          </a:p>
          <a:p>
            <a:pPr algn="just"/>
            <a:r>
              <a:rPr lang="en-US" sz="2400" b="1"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với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smtClean="0">
              <a:solidFill>
                <a:schemeClr val="tx1"/>
              </a:solidFill>
              <a:latin typeface="Times New Roman" pitchFamily="18" charset="0"/>
              <a:cs typeface="Times New Roman" pitchFamily="18" charset="0"/>
            </a:endParaRPr>
          </a:p>
          <a:p>
            <a:pPr algn="just"/>
            <a:r>
              <a:rPr lang="en-US" sz="2400" b="1" dirty="0" err="1" smtClean="0">
                <a:solidFill>
                  <a:schemeClr val="tx1"/>
                </a:solidFill>
                <a:latin typeface="Times New Roman" pitchFamily="18" charset="0"/>
                <a:cs typeface="Times New Roman" pitchFamily="18" charset="0"/>
              </a:rPr>
              <a:t>Chiều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dài</a:t>
            </a:r>
            <a:r>
              <a:rPr lang="en-US" sz="2400" b="1"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biểu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theo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tỉ</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xích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trước</a:t>
            </a:r>
            <a:r>
              <a:rPr lang="en-US" sz="2400" dirty="0" smtClean="0">
                <a:solidFill>
                  <a:schemeClr val="tx1"/>
                </a:solidFill>
                <a:latin typeface="Times New Roman" pitchFamily="18" charset="0"/>
                <a:cs typeface="Times New Roman" pitchFamily="18" charset="0"/>
              </a:rPr>
              <a:t>.</a:t>
            </a:r>
            <a:endParaRPr lang="vi-VN"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39395119"/>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34636" y="228600"/>
            <a:ext cx="82296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cách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diễn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3" name="Picture 2"/>
          <p:cNvPicPr>
            <a:picLocks noChangeAspect="1"/>
          </p:cNvPicPr>
          <p:nvPr/>
        </p:nvPicPr>
        <p:blipFill>
          <a:blip r:embed="rId2"/>
          <a:stretch>
            <a:fillRect/>
          </a:stretch>
        </p:blipFill>
        <p:spPr>
          <a:xfrm>
            <a:off x="304800" y="3810000"/>
            <a:ext cx="8486505" cy="2290763"/>
          </a:xfrm>
          <a:prstGeom prst="rect">
            <a:avLst/>
          </a:prstGeom>
        </p:spPr>
      </p:pic>
      <p:sp>
        <p:nvSpPr>
          <p:cNvPr id="12" name="TextBox 11"/>
          <p:cNvSpPr txBox="1"/>
          <p:nvPr/>
        </p:nvSpPr>
        <p:spPr>
          <a:xfrm>
            <a:off x="224485" y="1727357"/>
            <a:ext cx="8647134" cy="1384995"/>
          </a:xfrm>
          <a:prstGeom prst="rect">
            <a:avLst/>
          </a:prstGeom>
          <a:noFill/>
        </p:spPr>
        <p:txBody>
          <a:bodyPr wrap="square" rtlCol="0">
            <a:spAutoFit/>
          </a:bodyPr>
          <a:lstStyle/>
          <a:p>
            <a:r>
              <a:rPr lang="en-US" sz="2800" dirty="0" err="1" smtClean="0">
                <a:latin typeface="Times New Roman" panose="02020603050405020304" pitchFamily="18" charset="0"/>
                <a:cs typeface="Times New Roman" panose="02020603050405020304" pitchFamily="18" charset="0"/>
              </a:rPr>
              <a:t>Nếu</a:t>
            </a:r>
            <a:r>
              <a:rPr lang="en-US" sz="2800" dirty="0" smtClean="0">
                <a:latin typeface="Times New Roman" panose="02020603050405020304" pitchFamily="18" charset="0"/>
                <a:cs typeface="Times New Roman" panose="02020603050405020304" pitchFamily="18" charset="0"/>
              </a:rPr>
              <a:t> ta qui </a:t>
            </a:r>
            <a:r>
              <a:rPr lang="en-US" sz="2800" dirty="0" err="1" smtClean="0">
                <a:latin typeface="Times New Roman" panose="02020603050405020304" pitchFamily="18" charset="0"/>
                <a:cs typeface="Times New Roman" panose="02020603050405020304" pitchFamily="18" charset="0"/>
              </a:rPr>
              <a:t>ước</a:t>
            </a:r>
            <a:r>
              <a:rPr lang="en-US" sz="2800" dirty="0" smtClean="0">
                <a:latin typeface="Times New Roman" panose="02020603050405020304" pitchFamily="18" charset="0"/>
                <a:cs typeface="Times New Roman" panose="02020603050405020304" pitchFamily="18" charset="0"/>
              </a:rPr>
              <a:t> 1 cm </a:t>
            </a:r>
            <a:r>
              <a:rPr lang="en-US" sz="2800" dirty="0" err="1" smtClean="0">
                <a:latin typeface="Times New Roman" panose="02020603050405020304" pitchFamily="18" charset="0"/>
                <a:cs typeface="Times New Roman" panose="02020603050405020304" pitchFamily="18" charset="0"/>
              </a:rPr>
              <a:t>ứng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1N </a:t>
            </a:r>
            <a:r>
              <a:rPr lang="en-US" sz="2800" dirty="0" err="1" smtClean="0">
                <a:latin typeface="Times New Roman" panose="02020603050405020304" pitchFamily="18" charset="0"/>
                <a:cs typeface="Times New Roman" panose="02020603050405020304" pitchFamily="18" charset="0"/>
              </a:rPr>
              <a:t>thì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lớn</a:t>
            </a:r>
            <a:r>
              <a:rPr lang="en-US" sz="2800" dirty="0" smtClean="0">
                <a:latin typeface="Times New Roman" panose="02020603050405020304" pitchFamily="18" charset="0"/>
                <a:cs typeface="Times New Roman" panose="02020603050405020304" pitchFamily="18" charset="0"/>
              </a:rPr>
              <a:t> 2 N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diễn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35.7a, </a:t>
            </a:r>
            <a:r>
              <a:rPr lang="en-US" sz="2800" dirty="0" err="1" smtClean="0">
                <a:latin typeface="Times New Roman" panose="02020603050405020304" pitchFamily="18" charset="0"/>
                <a:cs typeface="Times New Roman" panose="02020603050405020304" pitchFamily="18" charset="0"/>
              </a:rPr>
              <a:t>lực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lớn</a:t>
            </a:r>
            <a:r>
              <a:rPr lang="en-US" sz="2800" dirty="0" smtClean="0">
                <a:latin typeface="Times New Roman" panose="02020603050405020304" pitchFamily="18" charset="0"/>
                <a:cs typeface="Times New Roman" panose="02020603050405020304" pitchFamily="18" charset="0"/>
              </a:rPr>
              <a:t> 4N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diễn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35.7b. </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4316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940040" cy="1450757"/>
          </a:xfrm>
        </p:spPr>
        <p:txBody>
          <a:bodyPr>
            <a:normAutofit/>
          </a:bodyPr>
          <a:lstStyle/>
          <a:p>
            <a:r>
              <a:rPr lang="en-US" sz="2800" dirty="0" err="1" smtClean="0">
                <a:solidFill>
                  <a:srgbClr val="0000FF"/>
                </a:solidFill>
                <a:latin typeface="Times New Roman" panose="02020603050405020304" pitchFamily="18" charset="0"/>
                <a:cs typeface="Times New Roman" panose="02020603050405020304" pitchFamily="18" charset="0"/>
              </a:rPr>
              <a:t>Kéo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một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vật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bằng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một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lực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theo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hướng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nằm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ngang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từ</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trái</a:t>
            </a:r>
            <a:r>
              <a:rPr lang="en-US" sz="2800" dirty="0" smtClean="0">
                <a:solidFill>
                  <a:srgbClr val="0000FF"/>
                </a:solidFill>
                <a:latin typeface="Times New Roman" panose="02020603050405020304" pitchFamily="18" charset="0"/>
                <a:cs typeface="Times New Roman" panose="02020603050405020304" pitchFamily="18" charset="0"/>
              </a:rPr>
              <a:t> sang </a:t>
            </a:r>
            <a:r>
              <a:rPr lang="en-US" sz="2800" dirty="0" err="1" smtClean="0">
                <a:solidFill>
                  <a:srgbClr val="0000FF"/>
                </a:solidFill>
                <a:latin typeface="Times New Roman" panose="02020603050405020304" pitchFamily="18" charset="0"/>
                <a:cs typeface="Times New Roman" panose="02020603050405020304" pitchFamily="18" charset="0"/>
              </a:rPr>
              <a:t>phải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độ</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lớn</a:t>
            </a:r>
            <a:r>
              <a:rPr lang="en-US" sz="2800" dirty="0" smtClean="0">
                <a:solidFill>
                  <a:srgbClr val="0000FF"/>
                </a:solidFill>
                <a:latin typeface="Times New Roman" panose="02020603050405020304" pitchFamily="18" charset="0"/>
                <a:cs typeface="Times New Roman" panose="02020603050405020304" pitchFamily="18" charset="0"/>
              </a:rPr>
              <a:t> 1500 N. </a:t>
            </a:r>
            <a:r>
              <a:rPr lang="en-US" sz="2800" dirty="0" err="1" smtClean="0">
                <a:solidFill>
                  <a:srgbClr val="0000FF"/>
                </a:solidFill>
                <a:latin typeface="Times New Roman" panose="02020603050405020304" pitchFamily="18" charset="0"/>
                <a:cs typeface="Times New Roman" panose="02020603050405020304" pitchFamily="18" charset="0"/>
              </a:rPr>
              <a:t>Hãy</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biểu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diễn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lực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hình</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vẽ</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rPr>
              <a:t>(</a:t>
            </a:r>
            <a:r>
              <a:rPr lang="en-US" sz="2800" dirty="0" err="1" smtClean="0">
                <a:solidFill>
                  <a:srgbClr val="0000FF"/>
                </a:solidFill>
                <a:latin typeface="Times New Roman" panose="02020603050405020304" pitchFamily="18" charset="0"/>
                <a:cs typeface="Times New Roman" panose="02020603050405020304" pitchFamily="18" charset="0"/>
              </a:rPr>
              <a:t>tỉ</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xích</a:t>
            </a:r>
            <a:r>
              <a:rPr lang="en-US" sz="2800" dirty="0" smtClean="0">
                <a:solidFill>
                  <a:srgbClr val="0000FF"/>
                </a:solidFill>
                <a:latin typeface="Times New Roman" panose="02020603050405020304" pitchFamily="18" charset="0"/>
                <a:cs typeface="Times New Roman" panose="02020603050405020304" pitchFamily="18" charset="0"/>
              </a:rPr>
              <a:t> 1 cm </a:t>
            </a:r>
            <a:r>
              <a:rPr lang="en-US" sz="2800" dirty="0" err="1" smtClean="0">
                <a:solidFill>
                  <a:srgbClr val="0000FF"/>
                </a:solidFill>
                <a:latin typeface="Times New Roman" panose="02020603050405020304" pitchFamily="18" charset="0"/>
                <a:cs typeface="Times New Roman" panose="02020603050405020304" pitchFamily="18" charset="0"/>
              </a:rPr>
              <a:t>ứng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500 N)</a:t>
            </a:r>
            <a:endParaRPr lang="vi-VN" sz="2800" dirty="0">
              <a:solidFill>
                <a:srgbClr val="0000FF"/>
              </a:solidFill>
              <a:latin typeface="Times New Roman" panose="02020603050405020304" pitchFamily="18" charset="0"/>
              <a:cs typeface="Times New Roman" panose="02020603050405020304" pitchFamily="18" charset="0"/>
            </a:endParaRPr>
          </a:p>
        </p:txBody>
      </p:sp>
      <p:sp>
        <p:nvSpPr>
          <p:cNvPr id="6" name="Rectangle 5"/>
          <p:cNvSpPr/>
          <p:nvPr/>
        </p:nvSpPr>
        <p:spPr>
          <a:xfrm>
            <a:off x="1983410" y="3546117"/>
            <a:ext cx="1600200" cy="7620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nvGrpSpPr>
          <p:cNvPr id="29" name="Group 28"/>
          <p:cNvGrpSpPr/>
          <p:nvPr/>
        </p:nvGrpSpPr>
        <p:grpSpPr>
          <a:xfrm>
            <a:off x="3583610" y="3847123"/>
            <a:ext cx="2055190" cy="207256"/>
            <a:chOff x="3583610" y="3847123"/>
            <a:chExt cx="2055190" cy="207256"/>
          </a:xfrm>
        </p:grpSpPr>
        <p:cxnSp>
          <p:nvCxnSpPr>
            <p:cNvPr id="8" name="Straight Arrow Connector 7"/>
            <p:cNvCxnSpPr/>
            <p:nvPr/>
          </p:nvCxnSpPr>
          <p:spPr>
            <a:xfrm>
              <a:off x="3583610" y="3956996"/>
              <a:ext cx="205519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4228303" y="3847123"/>
              <a:ext cx="5370" cy="207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936236" y="3847123"/>
              <a:ext cx="0" cy="19476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4250436" y="4800600"/>
            <a:ext cx="685800" cy="152400"/>
            <a:chOff x="4267200" y="3733800"/>
            <a:chExt cx="685800" cy="152400"/>
          </a:xfrm>
        </p:grpSpPr>
        <p:cxnSp>
          <p:nvCxnSpPr>
            <p:cNvPr id="15" name="Straight Connector 14"/>
            <p:cNvCxnSpPr/>
            <p:nvPr/>
          </p:nvCxnSpPr>
          <p:spPr>
            <a:xfrm>
              <a:off x="4267200" y="3810000"/>
              <a:ext cx="685800" cy="0"/>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67200" y="3733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953000" y="3733800"/>
              <a:ext cx="0" cy="1524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4250435" y="4364583"/>
            <a:ext cx="800219" cy="872034"/>
          </a:xfrm>
          <a:prstGeom prst="rect">
            <a:avLst/>
          </a:prstGeom>
          <a:noFill/>
        </p:spPr>
        <p:txBody>
          <a:bodyPr wrap="none" rtlCol="0">
            <a:spAutoFit/>
          </a:bodyPr>
          <a:lstStyle/>
          <a:p>
            <a:pPr>
              <a:lnSpc>
                <a:spcPct val="150000"/>
              </a:lnSpc>
            </a:pPr>
            <a:r>
              <a:rPr lang="vi-VN" dirty="0" smtClean="0"/>
              <a:t>500 N</a:t>
            </a:r>
            <a:endParaRPr lang="vi-VN" dirty="0"/>
          </a:p>
          <a:p>
            <a:pPr>
              <a:lnSpc>
                <a:spcPct val="150000"/>
              </a:lnSpc>
            </a:pPr>
            <a:r>
              <a:rPr lang="vi-VN" dirty="0" smtClean="0"/>
              <a:t>1 cm</a:t>
            </a:r>
            <a:endParaRPr lang="vi-VN" dirty="0"/>
          </a:p>
        </p:txBody>
      </p:sp>
    </p:spTree>
    <p:extLst>
      <p:ext uri="{BB962C8B-B14F-4D97-AF65-F5344CB8AC3E}">
        <p14:creationId xmlns:p14="http://schemas.microsoft.com/office/powerpoint/2010/main" val="270190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additive="base">
                                        <p:cTn id="14" dur="500" fill="hold"/>
                                        <p:tgtEl>
                                          <p:spTgt spid="29"/>
                                        </p:tgtEl>
                                        <p:attrNameLst>
                                          <p:attrName>ppt_x</p:attrName>
                                        </p:attrNameLst>
                                      </p:cBhvr>
                                      <p:tavLst>
                                        <p:tav tm="0">
                                          <p:val>
                                            <p:strVal val="#ppt_x"/>
                                          </p:val>
                                        </p:tav>
                                        <p:tav tm="100000">
                                          <p:val>
                                            <p:strVal val="#ppt_x"/>
                                          </p:val>
                                        </p:tav>
                                      </p:tavLst>
                                    </p:anim>
                                    <p:anim calcmode="lin" valueType="num">
                                      <p:cBhvr additive="base">
                                        <p:cTn id="15"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C00000"/>
                </a:solidFill>
                <a:latin typeface="Times New Roman" pitchFamily="18" charset="0"/>
                <a:cs typeface="Times New Roman" pitchFamily="18" charset="0"/>
              </a:rPr>
              <a:t>Tóm</a:t>
            </a:r>
            <a:r>
              <a:rPr lang="en-US" b="1" dirty="0" smtClean="0">
                <a:solidFill>
                  <a:srgbClr val="C00000"/>
                </a:solidFill>
                <a:latin typeface="Times New Roman" pitchFamily="18" charset="0"/>
                <a:cs typeface="Times New Roman" pitchFamily="18" charset="0"/>
              </a:rPr>
              <a:t> </a:t>
            </a:r>
            <a:r>
              <a:rPr lang="en-US" b="1" dirty="0" err="1" smtClean="0">
                <a:solidFill>
                  <a:srgbClr val="C00000"/>
                </a:solidFill>
                <a:latin typeface="Times New Roman" pitchFamily="18" charset="0"/>
                <a:cs typeface="Times New Roman" pitchFamily="18" charset="0"/>
              </a:rPr>
              <a:t>lại</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2743200"/>
          </a:xfrm>
        </p:spPr>
        <p:txBody>
          <a:bodyPr>
            <a:normAutofit/>
          </a:bodyPr>
          <a:lstStyle/>
          <a:p>
            <a:pPr algn="just">
              <a:buFontTx/>
              <a:buChar char="-"/>
            </a:pPr>
            <a:r>
              <a:rPr lang="en-US" sz="3200" dirty="0" smtClean="0">
                <a:solidFill>
                  <a:schemeClr val="tx1"/>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Lực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sự</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đẩy</a:t>
            </a:r>
            <a:r>
              <a:rPr lang="en-US" sz="3200" dirty="0" smtClean="0">
                <a:solidFill>
                  <a:srgbClr val="0000FF"/>
                </a:solidFill>
                <a:latin typeface="Times New Roman" pitchFamily="18" charset="0"/>
                <a:cs typeface="Times New Roman" pitchFamily="18" charset="0"/>
              </a:rPr>
              <a:t> hay </a:t>
            </a:r>
            <a:r>
              <a:rPr lang="en-US" sz="3200" dirty="0" err="1" smtClean="0">
                <a:solidFill>
                  <a:srgbClr val="0000FF"/>
                </a:solidFill>
                <a:latin typeface="Times New Roman" pitchFamily="18" charset="0"/>
                <a:cs typeface="Times New Roman" pitchFamily="18" charset="0"/>
              </a:rPr>
              <a:t>sự</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kéo</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của</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vât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này</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lên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vật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khác</a:t>
            </a:r>
            <a:r>
              <a:rPr lang="en-US" sz="3200" dirty="0" smtClean="0">
                <a:solidFill>
                  <a:srgbClr val="0000FF"/>
                </a:solidFill>
                <a:latin typeface="Times New Roman" pitchFamily="18" charset="0"/>
                <a:cs typeface="Times New Roman" pitchFamily="18" charset="0"/>
              </a:rPr>
              <a:t>.</a:t>
            </a:r>
          </a:p>
          <a:p>
            <a:pPr algn="just">
              <a:buFontTx/>
              <a:buChar char="-"/>
            </a:pP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Lực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được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kí</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hiệu</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bằng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chữ</a:t>
            </a:r>
            <a:r>
              <a:rPr lang="en-US" sz="3200" dirty="0" smtClean="0">
                <a:solidFill>
                  <a:srgbClr val="0000FF"/>
                </a:solidFill>
                <a:latin typeface="Times New Roman" pitchFamily="18" charset="0"/>
                <a:cs typeface="Times New Roman" pitchFamily="18" charset="0"/>
              </a:rPr>
              <a:t> F (Force).</a:t>
            </a:r>
          </a:p>
          <a:p>
            <a:pPr algn="just">
              <a:buFontTx/>
              <a:buChar char="-"/>
            </a:pP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Mỗi</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lực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có</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độ</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lớn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hướng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xác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định</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Biểu</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diễn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lực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trên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hình</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vẽ</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bằng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một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mũi</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tên</a:t>
            </a:r>
            <a:endParaRPr lang="en-US" sz="3200" dirty="0" smtClean="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328851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8200"/>
            <a:ext cx="7543800" cy="780196"/>
          </a:xfrm>
        </p:spPr>
        <p:txBody>
          <a:bodyPr/>
          <a:lstStyle/>
          <a:p>
            <a:pPr algn="ctr"/>
            <a:r>
              <a:rPr lang="vi-VN" dirty="0" smtClean="0">
                <a:solidFill>
                  <a:srgbClr val="FF0000"/>
                </a:solidFill>
              </a:rPr>
              <a:t>LUYỆN TẬP</a:t>
            </a:r>
            <a:endParaRPr lang="vi-VN" dirty="0">
              <a:solidFill>
                <a:srgbClr val="FF0000"/>
              </a:solidFill>
            </a:endParaRPr>
          </a:p>
        </p:txBody>
      </p:sp>
      <p:sp>
        <p:nvSpPr>
          <p:cNvPr id="3" name="Content Placeholder 2"/>
          <p:cNvSpPr>
            <a:spLocks noGrp="1"/>
          </p:cNvSpPr>
          <p:nvPr>
            <p:ph idx="1"/>
          </p:nvPr>
        </p:nvSpPr>
        <p:spPr>
          <a:xfrm>
            <a:off x="487679" y="1828800"/>
            <a:ext cx="8214361" cy="4802293"/>
          </a:xfrm>
        </p:spPr>
        <p:txBody>
          <a:bodyPr>
            <a:normAutofit/>
          </a:bodyPr>
          <a:lstStyle/>
          <a:p>
            <a:r>
              <a:rPr lang="vi-VN" sz="2800" dirty="0" smtClean="0">
                <a:solidFill>
                  <a:schemeClr val="tx1"/>
                </a:solidFill>
                <a:latin typeface="+mj-lt"/>
              </a:rPr>
              <a:t>1. Khi một vận động viên </a:t>
            </a:r>
            <a:r>
              <a:rPr lang="vi-VN" sz="2800" dirty="0" smtClean="0">
                <a:solidFill>
                  <a:schemeClr val="tx1"/>
                </a:solidFill>
                <a:latin typeface="+mj-lt"/>
              </a:rPr>
              <a:t>bắt </a:t>
            </a:r>
            <a:r>
              <a:rPr lang="vi-VN" sz="2800" dirty="0" smtClean="0">
                <a:solidFill>
                  <a:schemeClr val="tx1"/>
                </a:solidFill>
                <a:latin typeface="+mj-lt"/>
              </a:rPr>
              <a:t>đầu đẩy quả tạ, vận động viên đã tác dụng vào quả tạ một</a:t>
            </a:r>
          </a:p>
          <a:p>
            <a:r>
              <a:rPr lang="vi-VN" sz="2800" dirty="0" smtClean="0">
                <a:solidFill>
                  <a:schemeClr val="tx1"/>
                </a:solidFill>
                <a:latin typeface="+mj-lt"/>
              </a:rPr>
              <a:t>A.lực đẩy.				B. lực nén.</a:t>
            </a:r>
          </a:p>
          <a:p>
            <a:r>
              <a:rPr lang="vi-VN" sz="2800" dirty="0" smtClean="0">
                <a:solidFill>
                  <a:schemeClr val="tx1"/>
                </a:solidFill>
                <a:latin typeface="+mj-lt"/>
              </a:rPr>
              <a:t>C. lực kéo				D. lực uốn.</a:t>
            </a:r>
            <a:endParaRPr lang="vi-VN" sz="2800" dirty="0">
              <a:solidFill>
                <a:schemeClr val="tx1"/>
              </a:solidFill>
              <a:latin typeface="+mj-lt"/>
            </a:endParaRPr>
          </a:p>
        </p:txBody>
      </p:sp>
    </p:spTree>
    <p:extLst>
      <p:ext uri="{BB962C8B-B14F-4D97-AF65-F5344CB8AC3E}">
        <p14:creationId xmlns:p14="http://schemas.microsoft.com/office/powerpoint/2010/main" val="1531067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8200"/>
            <a:ext cx="7543800" cy="780196"/>
          </a:xfrm>
        </p:spPr>
        <p:txBody>
          <a:bodyPr/>
          <a:lstStyle/>
          <a:p>
            <a:pPr algn="ctr"/>
            <a:r>
              <a:rPr lang="vi-VN" dirty="0" smtClean="0">
                <a:solidFill>
                  <a:srgbClr val="FF0000"/>
                </a:solidFill>
              </a:rPr>
              <a:t>LUYỆN TẬP</a:t>
            </a:r>
            <a:endParaRPr lang="vi-VN" dirty="0">
              <a:solidFill>
                <a:srgbClr val="FF0000"/>
              </a:solidFill>
            </a:endParaRPr>
          </a:p>
        </p:txBody>
      </p:sp>
      <p:sp>
        <p:nvSpPr>
          <p:cNvPr id="5" name="Rectangle 4"/>
          <p:cNvSpPr/>
          <p:nvPr/>
        </p:nvSpPr>
        <p:spPr>
          <a:xfrm>
            <a:off x="809104" y="1752600"/>
            <a:ext cx="8030096" cy="2858475"/>
          </a:xfrm>
          <a:prstGeom prst="rect">
            <a:avLst/>
          </a:prstGeom>
        </p:spPr>
        <p:txBody>
          <a:bodyPr wrap="square">
            <a:spAutoFit/>
          </a:bodyPr>
          <a:lstStyle/>
          <a:p>
            <a:pPr>
              <a:lnSpc>
                <a:spcPct val="107000"/>
              </a:lnSpc>
              <a:spcAft>
                <a:spcPts val="0"/>
              </a:spcAft>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Treo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dãn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kéo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9665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8200"/>
            <a:ext cx="7543800" cy="780196"/>
          </a:xfrm>
        </p:spPr>
        <p:txBody>
          <a:bodyPr/>
          <a:lstStyle/>
          <a:p>
            <a:pPr algn="ctr"/>
            <a:r>
              <a:rPr lang="vi-VN" dirty="0" smtClean="0">
                <a:solidFill>
                  <a:srgbClr val="FF0000"/>
                </a:solidFill>
              </a:rPr>
              <a:t>LUYỆN TẬP</a:t>
            </a:r>
            <a:endParaRPr lang="vi-VN" dirty="0">
              <a:solidFill>
                <a:srgbClr val="FF0000"/>
              </a:solidFill>
            </a:endParaRPr>
          </a:p>
        </p:txBody>
      </p:sp>
      <p:sp>
        <p:nvSpPr>
          <p:cNvPr id="3" name="Content Placeholder 2"/>
          <p:cNvSpPr>
            <a:spLocks noGrp="1"/>
          </p:cNvSpPr>
          <p:nvPr>
            <p:ph idx="1"/>
          </p:nvPr>
        </p:nvSpPr>
        <p:spPr>
          <a:xfrm>
            <a:off x="487679" y="1828800"/>
            <a:ext cx="8214361" cy="4802293"/>
          </a:xfrm>
        </p:spPr>
        <p:txBody>
          <a:bodyPr>
            <a:normAutofit/>
          </a:bodyPr>
          <a:lstStyle/>
          <a:p>
            <a:pPr algn="just">
              <a:lnSpc>
                <a:spcPct val="150000"/>
              </a:lnSpc>
            </a:pPr>
            <a:r>
              <a:rPr lang="vi-VN" sz="2800" dirty="0" smtClean="0">
                <a:solidFill>
                  <a:schemeClr val="tx1"/>
                </a:solidFill>
                <a:latin typeface="+mj-lt"/>
              </a:rPr>
              <a:t>3. Một người nâng một thùng hàng lên theo phương thẳng đứng	với lực có độ lớn 100 N. Hãy biểu diễn lực đó trên hình vẽ (tỉ xích 1 cm ứng với 50 N).		</a:t>
            </a:r>
            <a:endParaRPr lang="vi-VN" sz="2800" dirty="0">
              <a:solidFill>
                <a:schemeClr val="tx1"/>
              </a:solidFill>
              <a:latin typeface="+mj-lt"/>
            </a:endParaRPr>
          </a:p>
        </p:txBody>
      </p:sp>
    </p:spTree>
    <p:extLst>
      <p:ext uri="{BB962C8B-B14F-4D97-AF65-F5344CB8AC3E}">
        <p14:creationId xmlns:p14="http://schemas.microsoft.com/office/powerpoint/2010/main" val="1902489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dirty="0" smtClean="0">
                <a:solidFill>
                  <a:srgbClr val="0000FF"/>
                </a:solidFill>
              </a:rPr>
              <a:t>HƯỚNG DẪN TỰ HỌC</a:t>
            </a:r>
            <a:endParaRPr lang="vi-VN" dirty="0">
              <a:solidFill>
                <a:srgbClr val="0000FF"/>
              </a:solidFill>
            </a:endParaRPr>
          </a:p>
        </p:txBody>
      </p:sp>
      <p:sp>
        <p:nvSpPr>
          <p:cNvPr id="3" name="Content Placeholder 2"/>
          <p:cNvSpPr>
            <a:spLocks noGrp="1"/>
          </p:cNvSpPr>
          <p:nvPr>
            <p:ph idx="1"/>
          </p:nvPr>
        </p:nvSpPr>
        <p:spPr/>
        <p:txBody>
          <a:bodyPr/>
          <a:lstStyle/>
          <a:p>
            <a:pPr>
              <a:lnSpc>
                <a:spcPct val="150000"/>
              </a:lnSpc>
              <a:buFont typeface="Wingdings" panose="05000000000000000000" pitchFamily="2" charset="2"/>
              <a:buChar char="q"/>
            </a:pPr>
            <a:r>
              <a:rPr lang="vi-VN" dirty="0" smtClean="0">
                <a:solidFill>
                  <a:srgbClr val="C00000"/>
                </a:solidFill>
              </a:rPr>
              <a:t>TRẢ LỜI CÁC CÂU HỎI TRONG VIDEO.</a:t>
            </a:r>
          </a:p>
          <a:p>
            <a:pPr>
              <a:lnSpc>
                <a:spcPct val="150000"/>
              </a:lnSpc>
              <a:buFont typeface="Wingdings" panose="05000000000000000000" pitchFamily="2" charset="2"/>
              <a:buChar char="q"/>
            </a:pPr>
            <a:r>
              <a:rPr lang="vi-VN" dirty="0" smtClean="0">
                <a:solidFill>
                  <a:srgbClr val="C00000"/>
                </a:solidFill>
              </a:rPr>
              <a:t>HOÀN THÀNH CÁC BÀI TẬP Ở PHẦN LUYỆN TẬP.</a:t>
            </a:r>
          </a:p>
          <a:p>
            <a:pPr>
              <a:lnSpc>
                <a:spcPct val="150000"/>
              </a:lnSpc>
              <a:buFont typeface="Wingdings" panose="05000000000000000000" pitchFamily="2" charset="2"/>
              <a:buChar char="q"/>
            </a:pPr>
            <a:r>
              <a:rPr lang="vi-VN" dirty="0" smtClean="0">
                <a:solidFill>
                  <a:srgbClr val="C00000"/>
                </a:solidFill>
              </a:rPr>
              <a:t>GHI LẠI NHỮNG THẮC MẮC CHƯA HIỂU ĐỂ TRAO ĐỔI KHI TƯƠNG TÁC VỚI THẦY CÔ.</a:t>
            </a:r>
            <a:endParaRPr lang="vi-VN" dirty="0">
              <a:solidFill>
                <a:srgbClr val="C00000"/>
              </a:solidFill>
            </a:endParaRPr>
          </a:p>
        </p:txBody>
      </p:sp>
    </p:spTree>
    <p:extLst>
      <p:ext uri="{BB962C8B-B14F-4D97-AF65-F5344CB8AC3E}">
        <p14:creationId xmlns:p14="http://schemas.microsoft.com/office/powerpoint/2010/main" val="570595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76400"/>
            <a:ext cx="8077200" cy="2136775"/>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dirty="0" smtClean="0">
                <a:solidFill>
                  <a:srgbClr val="FF0000"/>
                </a:solidFill>
                <a:latin typeface="Times New Roman" pitchFamily="18" charset="0"/>
                <a:cs typeface="Times New Roman" pitchFamily="18" charset="0"/>
              </a:rPr>
              <a:t>BÀI 35: LỰC VÀ BIỂU DIỄN LỰC</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04981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3327" y="228600"/>
            <a:ext cx="5624945" cy="1143001"/>
          </a:xfrm>
        </p:spPr>
        <p:txBody>
          <a:bodyPr>
            <a:normAutofit/>
          </a:bodyPr>
          <a:lstStyle/>
          <a:p>
            <a:r>
              <a:rPr lang="en-US" b="1" dirty="0" smtClean="0">
                <a:solidFill>
                  <a:srgbClr val="C00000"/>
                </a:solidFill>
                <a:latin typeface="Times New Roman" pitchFamily="18" charset="0"/>
                <a:cs typeface="Times New Roman" pitchFamily="18" charset="0"/>
              </a:rPr>
              <a:t>MỤC TIÊU</a:t>
            </a:r>
            <a:endParaRPr lang="en-US" dirty="0">
              <a:solidFill>
                <a:srgbClr val="C00000"/>
              </a:solidFill>
            </a:endParaRPr>
          </a:p>
        </p:txBody>
      </p:sp>
      <p:sp>
        <p:nvSpPr>
          <p:cNvPr id="3" name="Subtitle 2"/>
          <p:cNvSpPr>
            <a:spLocks noGrp="1"/>
          </p:cNvSpPr>
          <p:nvPr>
            <p:ph type="subTitle" idx="1"/>
          </p:nvPr>
        </p:nvSpPr>
        <p:spPr>
          <a:xfrm>
            <a:off x="-76201" y="1219200"/>
            <a:ext cx="9144000" cy="3124200"/>
          </a:xfrm>
        </p:spPr>
        <p:txBody>
          <a:bodyPr>
            <a:normAutofit fontScale="85000" lnSpcReduction="10000"/>
          </a:bodyPr>
          <a:lstStyle/>
          <a:p>
            <a:pPr marL="457200" indent="-457200" algn="just">
              <a:lnSpc>
                <a:spcPct val="150000"/>
              </a:lnSpc>
              <a:buFontTx/>
              <a:buChar char="-"/>
            </a:pPr>
            <a:r>
              <a:rPr lang="en-US" sz="2800" dirty="0" err="1" smtClean="0">
                <a:solidFill>
                  <a:schemeClr val="tx1"/>
                </a:solidFill>
                <a:latin typeface="Times New Roman" pitchFamily="18" charset="0"/>
                <a:cs typeface="Times New Roman" pitchFamily="18" charset="0"/>
              </a:rPr>
              <a:t>Lấy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ví</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chứng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tỏ</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đẩy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hoặc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kéo</a:t>
            </a:r>
            <a:endParaRPr lang="en-US" sz="2800" dirty="0" smtClean="0">
              <a:solidFill>
                <a:schemeClr val="tx1"/>
              </a:solidFill>
              <a:latin typeface="Times New Roman" pitchFamily="18" charset="0"/>
              <a:cs typeface="Times New Roman" pitchFamily="18" charset="0"/>
            </a:endParaRPr>
          </a:p>
          <a:p>
            <a:pPr marL="457200" indent="-457200" algn="just">
              <a:lnSpc>
                <a:spcPct val="150000"/>
              </a:lnSpc>
              <a:buFontTx/>
              <a:buChar char="-"/>
            </a:pPr>
            <a:r>
              <a:rPr lang="en-US" sz="2800" dirty="0" err="1" smtClean="0">
                <a:solidFill>
                  <a:schemeClr val="tx1"/>
                </a:solidFill>
                <a:latin typeface="Times New Roman" pitchFamily="18" charset="0"/>
                <a:cs typeface="Times New Roman" pitchFamily="18" charset="0"/>
              </a:rPr>
              <a:t>Biểu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diễn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bằng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mũi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đặt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chịu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độ</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lớn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theo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hướng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sự</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kéo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hoặc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đẩy</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8404633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2408" y="1846263"/>
            <a:ext cx="5363633" cy="4022725"/>
          </a:xfrm>
        </p:spPr>
      </p:pic>
      <p:sp>
        <p:nvSpPr>
          <p:cNvPr id="5" name="Title 1"/>
          <p:cNvSpPr txBox="1">
            <a:spLocks/>
          </p:cNvSpPr>
          <p:nvPr/>
        </p:nvSpPr>
        <p:spPr>
          <a:xfrm>
            <a:off x="479424" y="838200"/>
            <a:ext cx="82296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hãy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sát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biết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người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chuyển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động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được</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410906383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solidFill>
                  <a:srgbClr val="FF0000"/>
                </a:solidFill>
                <a:latin typeface="Times New Roman" pitchFamily="18" charset="0"/>
                <a:cs typeface="Times New Roman" pitchFamily="18" charset="0"/>
              </a:rPr>
              <a:t>1</a:t>
            </a:r>
            <a:r>
              <a:rPr lang="en-US" sz="3600" b="1" dirty="0">
                <a:solidFill>
                  <a:srgbClr val="FF0000"/>
                </a:solidFill>
                <a:latin typeface="Times New Roman" pitchFamily="18" charset="0"/>
                <a:cs typeface="Times New Roman" pitchFamily="18" charset="0"/>
              </a:rPr>
              <a:t>.</a:t>
            </a:r>
            <a:r>
              <a:rPr lang="en-US" sz="3600" b="1" dirty="0" smtClean="0">
                <a:solidFill>
                  <a:srgbClr val="FF0000"/>
                </a:solidFill>
                <a:latin typeface="Times New Roman" pitchFamily="18" charset="0"/>
                <a:cs typeface="Times New Roman" pitchFamily="18" charset="0"/>
              </a:rPr>
              <a:t> LỰC</a:t>
            </a:r>
            <a:endParaRPr lang="en-US" sz="3600" b="1" dirty="0">
              <a:solidFill>
                <a:srgbClr val="FF0000"/>
              </a:solidFill>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6600" y="1828800"/>
            <a:ext cx="5744817" cy="3886200"/>
          </a:xfrm>
        </p:spPr>
      </p:pic>
      <p:sp>
        <p:nvSpPr>
          <p:cNvPr id="4"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8" name="Rectangle 7"/>
          <p:cNvSpPr/>
          <p:nvPr/>
        </p:nvSpPr>
        <p:spPr>
          <a:xfrm>
            <a:off x="152400" y="2057400"/>
            <a:ext cx="32766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đóng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cửa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bạn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nhỏ</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35.1 </a:t>
            </a:r>
            <a:r>
              <a:rPr lang="en-US" sz="2800" dirty="0" err="1" smtClean="0">
                <a:solidFill>
                  <a:schemeClr val="tx1"/>
                </a:solidFill>
                <a:latin typeface="Times New Roman" pitchFamily="18" charset="0"/>
                <a:cs typeface="Times New Roman" pitchFamily="18" charset="0"/>
              </a:rPr>
              <a:t>đã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như</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Rectangle 8"/>
          <p:cNvSpPr/>
          <p:nvPr/>
        </p:nvSpPr>
        <p:spPr>
          <a:xfrm>
            <a:off x="228600" y="4953000"/>
            <a:ext cx="28956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Dùng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tay</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đẩy</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cánh</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cửa</a:t>
            </a:r>
            <a:endParaRPr lang="en-US" sz="32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826870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18449" y="1766455"/>
            <a:ext cx="2511151" cy="4267200"/>
          </a:xfrm>
        </p:spPr>
      </p:pic>
      <p:sp>
        <p:nvSpPr>
          <p:cNvPr id="6" name="Title 1"/>
          <p:cNvSpPr txBox="1">
            <a:spLocks/>
          </p:cNvSpPr>
          <p:nvPr/>
        </p:nvSpPr>
        <p:spPr>
          <a:xfrm>
            <a:off x="0" y="3048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8" name="Rectangle 7"/>
          <p:cNvSpPr/>
          <p:nvPr/>
        </p:nvSpPr>
        <p:spPr>
          <a:xfrm>
            <a:off x="228600" y="1752600"/>
            <a:ext cx="5181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Quan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sát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35.2 </a:t>
            </a:r>
            <a:r>
              <a:rPr lang="en-US" sz="2800" dirty="0" err="1" smtClean="0">
                <a:solidFill>
                  <a:schemeClr val="tx1"/>
                </a:solidFill>
                <a:latin typeface="Times New Roman" pitchFamily="18" charset="0"/>
                <a:cs typeface="Times New Roman" pitchFamily="18" charset="0"/>
              </a:rPr>
              <a:t>em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hãy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biết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nặng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lò</a:t>
            </a:r>
            <a:r>
              <a:rPr lang="en-US" sz="2800" dirty="0" smtClean="0">
                <a:solidFill>
                  <a:schemeClr val="tx1"/>
                </a:solidFill>
                <a:latin typeface="Times New Roman" pitchFamily="18" charset="0"/>
                <a:cs typeface="Times New Roman" pitchFamily="18" charset="0"/>
              </a:rPr>
              <a:t> xo.</a:t>
            </a:r>
            <a:endParaRPr lang="en-US" sz="2800" dirty="0">
              <a:latin typeface="Times New Roman" pitchFamily="18" charset="0"/>
              <a:cs typeface="Times New Roman" pitchFamily="18" charset="0"/>
            </a:endParaRPr>
          </a:p>
        </p:txBody>
      </p:sp>
      <p:sp>
        <p:nvSpPr>
          <p:cNvPr id="5" name="Rectangle 4"/>
          <p:cNvSpPr/>
          <p:nvPr/>
        </p:nvSpPr>
        <p:spPr>
          <a:xfrm>
            <a:off x="306525" y="3429000"/>
            <a:ext cx="5257800" cy="2819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3200" b="1" i="1" dirty="0" err="1" smtClean="0">
                <a:solidFill>
                  <a:srgbClr val="0000FF"/>
                </a:solidFill>
                <a:latin typeface="Times New Roman" pitchFamily="18" charset="0"/>
                <a:cs typeface="Times New Roman" pitchFamily="18" charset="0"/>
              </a:rPr>
              <a:t>Kết</a:t>
            </a:r>
            <a:r>
              <a:rPr lang="en-US" sz="3200" b="1" i="1" dirty="0" smtClean="0">
                <a:solidFill>
                  <a:srgbClr val="0000FF"/>
                </a:solidFill>
                <a:latin typeface="Times New Roman" pitchFamily="18" charset="0"/>
                <a:cs typeface="Times New Roman" pitchFamily="18" charset="0"/>
              </a:rPr>
              <a:t> </a:t>
            </a:r>
            <a:r>
              <a:rPr lang="en-US" sz="3200" b="1" i="1" dirty="0" err="1" smtClean="0">
                <a:solidFill>
                  <a:srgbClr val="0000FF"/>
                </a:solidFill>
                <a:latin typeface="Times New Roman" pitchFamily="18" charset="0"/>
                <a:cs typeface="Times New Roman" pitchFamily="18" charset="0"/>
              </a:rPr>
              <a:t>luận</a:t>
            </a:r>
            <a:r>
              <a:rPr lang="en-US" sz="3200" b="1" i="1" dirty="0" smtClean="0">
                <a:solidFill>
                  <a:srgbClr val="0000FF"/>
                </a:solidFill>
                <a:latin typeface="Times New Roman" pitchFamily="18" charset="0"/>
                <a:cs typeface="Times New Roman" pitchFamily="18" charset="0"/>
              </a:rPr>
              <a:t>:</a:t>
            </a:r>
            <a:endParaRPr lang="en-US" sz="3200" b="1" i="1" dirty="0">
              <a:solidFill>
                <a:srgbClr val="0000FF"/>
              </a:solidFill>
              <a:latin typeface="Times New Roman" pitchFamily="18" charset="0"/>
              <a:cs typeface="Times New Roman" pitchFamily="18" charset="0"/>
            </a:endParaRPr>
          </a:p>
          <a:p>
            <a:pPr algn="just">
              <a:lnSpc>
                <a:spcPct val="150000"/>
              </a:lnSpc>
            </a:pPr>
            <a:r>
              <a:rPr lang="en-US" sz="3200" dirty="0" err="1" smtClean="0">
                <a:solidFill>
                  <a:srgbClr val="0000FF"/>
                </a:solidFill>
                <a:latin typeface="Times New Roman" pitchFamily="18" charset="0"/>
                <a:cs typeface="Times New Roman" pitchFamily="18" charset="0"/>
              </a:rPr>
              <a:t>Tác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dụng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hoặc</a:t>
            </a:r>
            <a:r>
              <a:rPr lang="en-US" sz="3200" dirty="0" smtClean="0">
                <a:solidFill>
                  <a:srgbClr val="0000FF"/>
                </a:solidFill>
                <a:latin typeface="Times New Roman" pitchFamily="18" charset="0"/>
                <a:cs typeface="Times New Roman" pitchFamily="18" charset="0"/>
              </a:rPr>
              <a:t> …….. </a:t>
            </a:r>
            <a:r>
              <a:rPr lang="en-US" sz="3200" dirty="0" err="1" smtClean="0">
                <a:solidFill>
                  <a:srgbClr val="0000FF"/>
                </a:solidFill>
                <a:latin typeface="Times New Roman" pitchFamily="18" charset="0"/>
                <a:cs typeface="Times New Roman" pitchFamily="18" charset="0"/>
              </a:rPr>
              <a:t>của</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vật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này</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lên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vật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khác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được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gọi</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lực</a:t>
            </a:r>
            <a:r>
              <a:rPr lang="en-US" sz="3200" dirty="0" smtClean="0">
                <a:solidFill>
                  <a:srgbClr val="0000FF"/>
                </a:solidFill>
                <a:latin typeface="Times New Roman" pitchFamily="18" charset="0"/>
                <a:cs typeface="Times New Roman" pitchFamily="18" charset="0"/>
              </a:rPr>
              <a:t>.</a:t>
            </a:r>
            <a:endParaRPr lang="en-US" sz="3200" dirty="0">
              <a:solidFill>
                <a:srgbClr val="0000FF"/>
              </a:solidFill>
              <a:latin typeface="Times New Roman" pitchFamily="18" charset="0"/>
              <a:cs typeface="Times New Roman" pitchFamily="18" charset="0"/>
            </a:endParaRPr>
          </a:p>
        </p:txBody>
      </p:sp>
      <p:sp>
        <p:nvSpPr>
          <p:cNvPr id="9" name="TextBox 8"/>
          <p:cNvSpPr txBox="1"/>
          <p:nvPr/>
        </p:nvSpPr>
        <p:spPr>
          <a:xfrm>
            <a:off x="2324100" y="4134795"/>
            <a:ext cx="990600" cy="584775"/>
          </a:xfrm>
          <a:prstGeom prst="rect">
            <a:avLst/>
          </a:prstGeom>
          <a:noFill/>
        </p:spPr>
        <p:txBody>
          <a:bodyPr wrap="square" rtlCol="0">
            <a:spAutoFit/>
          </a:bodyPr>
          <a:lstStyle/>
          <a:p>
            <a:r>
              <a:rPr lang="en-US" sz="3200" dirty="0" err="1" smtClean="0">
                <a:solidFill>
                  <a:srgbClr val="FF0000"/>
                </a:solidFill>
                <a:latin typeface="Times New Roman" panose="02020603050405020304" pitchFamily="18" charset="0"/>
                <a:cs typeface="Times New Roman" panose="02020603050405020304" pitchFamily="18" charset="0"/>
              </a:rPr>
              <a:t>đẩy</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429125" y="4142377"/>
            <a:ext cx="990600" cy="584775"/>
          </a:xfrm>
          <a:prstGeom prst="rect">
            <a:avLst/>
          </a:prstGeom>
          <a:noFill/>
        </p:spPr>
        <p:txBody>
          <a:bodyPr wrap="square" rtlCol="0">
            <a:spAutoFit/>
          </a:bodyPr>
          <a:lstStyle/>
          <a:p>
            <a:r>
              <a:rPr lang="en-US" sz="3200" dirty="0" err="1" smtClean="0">
                <a:solidFill>
                  <a:srgbClr val="FF0000"/>
                </a:solidFill>
                <a:latin typeface="Times New Roman" panose="02020603050405020304" pitchFamily="18" charset="0"/>
                <a:cs typeface="Times New Roman" panose="02020603050405020304" pitchFamily="18" charset="0"/>
              </a:rPr>
              <a:t>kéo</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18332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3855" y="762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7620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xuất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35.1, 35.2, 35.3, 35.4,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r>
              <a:rPr lang="en-US" sz="2400" dirty="0" smtClean="0">
                <a:solidFill>
                  <a:schemeClr val="tx1"/>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64" y="2057400"/>
            <a:ext cx="5467951" cy="4724400"/>
          </a:xfrm>
          <a:prstGeom prst="rect">
            <a:avLst/>
          </a:prstGeom>
        </p:spPr>
      </p:pic>
      <p:sp>
        <p:nvSpPr>
          <p:cNvPr id="10" name="Rectangle 9"/>
          <p:cNvSpPr/>
          <p:nvPr/>
        </p:nvSpPr>
        <p:spPr>
          <a:xfrm>
            <a:off x="651164" y="29718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1" name="Rectangle 10"/>
          <p:cNvSpPr/>
          <p:nvPr/>
        </p:nvSpPr>
        <p:spPr>
          <a:xfrm>
            <a:off x="7239000" y="5389418"/>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2" name="Rectangle 11"/>
          <p:cNvSpPr/>
          <p:nvPr/>
        </p:nvSpPr>
        <p:spPr>
          <a:xfrm>
            <a:off x="651164" y="54102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
        <p:nvSpPr>
          <p:cNvPr id="13" name="Rectangle 12"/>
          <p:cNvSpPr/>
          <p:nvPr/>
        </p:nvSpPr>
        <p:spPr>
          <a:xfrm>
            <a:off x="7239000" y="2992582"/>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249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p:nvPr>
        </p:nvSpPr>
        <p:spPr>
          <a:xfrm>
            <a:off x="6927"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089" y="1447800"/>
            <a:ext cx="5258441" cy="3794752"/>
          </a:xfrm>
        </p:spPr>
      </p:pic>
      <p:sp>
        <p:nvSpPr>
          <p:cNvPr id="6" name="Rectangle 5"/>
          <p:cNvSpPr/>
          <p:nvPr/>
        </p:nvSpPr>
        <p:spPr>
          <a:xfrm>
            <a:off x="5410200" y="1828800"/>
            <a:ext cx="3657600" cy="3844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Bạn A thực hiện bóp lần lượt một quả bóng cao su như hình 35.5. Em hãy cho biết lực tác dụng lên quả bóng cao su trong trường hợp nào mạnh hơn. Giải </a:t>
            </a:r>
            <a:r>
              <a:rPr lang="vi-VN" sz="2400" dirty="0" smtClean="0">
                <a:solidFill>
                  <a:schemeClr val="tx1"/>
                </a:solidFill>
                <a:latin typeface="Times New Roman" pitchFamily="18" charset="0"/>
                <a:cs typeface="Times New Roman" pitchFamily="18" charset="0"/>
              </a:rPr>
              <a:t>thích.</a:t>
            </a:r>
            <a:endParaRPr lang="vi-VN" sz="2400" dirty="0">
              <a:solidFill>
                <a:schemeClr val="tx1"/>
              </a:solidFill>
              <a:latin typeface="Times New Roman" pitchFamily="18" charset="0"/>
              <a:cs typeface="Times New Roman" pitchFamily="18" charset="0"/>
            </a:endParaRPr>
          </a:p>
        </p:txBody>
      </p:sp>
      <p:sp>
        <p:nvSpPr>
          <p:cNvPr id="10" name="Rectangle 9"/>
          <p:cNvSpPr/>
          <p:nvPr/>
        </p:nvSpPr>
        <p:spPr>
          <a:xfrm>
            <a:off x="5195230" y="2590800"/>
            <a:ext cx="3784022" cy="2057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err="1" smtClean="0">
                <a:solidFill>
                  <a:srgbClr val="0000FF"/>
                </a:solidFill>
                <a:latin typeface="Times New Roman" pitchFamily="18" charset="0"/>
                <a:cs typeface="Times New Roman" pitchFamily="18" charset="0"/>
              </a:rPr>
              <a:t>Lực</a:t>
            </a:r>
            <a:r>
              <a:rPr lang="en-US" sz="2800" dirty="0" smtClean="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tác</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dụng</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lên</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quả</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bóng</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hình</a:t>
            </a:r>
            <a:r>
              <a:rPr lang="en-US" altLang="en-US" sz="2800" dirty="0">
                <a:solidFill>
                  <a:srgbClr val="0000FF"/>
                </a:solidFill>
                <a:latin typeface="Times New Roman" pitchFamily="18" charset="0"/>
                <a:cs typeface="Times New Roman" pitchFamily="18" charset="0"/>
              </a:rPr>
              <a:t> b </a:t>
            </a:r>
            <a:r>
              <a:rPr lang="en-US" altLang="en-US" sz="2800" dirty="0" err="1">
                <a:solidFill>
                  <a:srgbClr val="0000FF"/>
                </a:solidFill>
                <a:latin typeface="Times New Roman" pitchFamily="18" charset="0"/>
                <a:cs typeface="Times New Roman" pitchFamily="18" charset="0"/>
              </a:rPr>
              <a:t>mạnh</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hơn</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Vì</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quả</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bóng</a:t>
            </a:r>
            <a:r>
              <a:rPr lang="en-US" altLang="en-US" sz="2800" dirty="0">
                <a:solidFill>
                  <a:srgbClr val="0000FF"/>
                </a:solidFill>
                <a:latin typeface="Times New Roman" pitchFamily="18" charset="0"/>
                <a:cs typeface="Times New Roman" pitchFamily="18" charset="0"/>
              </a:rPr>
              <a:t> ở </a:t>
            </a:r>
            <a:r>
              <a:rPr lang="en-US" altLang="en-US" sz="2800" dirty="0" err="1">
                <a:solidFill>
                  <a:srgbClr val="0000FF"/>
                </a:solidFill>
                <a:latin typeface="Times New Roman" pitchFamily="18" charset="0"/>
                <a:cs typeface="Times New Roman" pitchFamily="18" charset="0"/>
              </a:rPr>
              <a:t>hình</a:t>
            </a:r>
            <a:r>
              <a:rPr lang="en-US" altLang="en-US" sz="2800" dirty="0">
                <a:solidFill>
                  <a:srgbClr val="0000FF"/>
                </a:solidFill>
                <a:latin typeface="Times New Roman" pitchFamily="18" charset="0"/>
                <a:cs typeface="Times New Roman" pitchFamily="18" charset="0"/>
              </a:rPr>
              <a:t> b </a:t>
            </a:r>
            <a:r>
              <a:rPr lang="en-US" altLang="en-US" sz="2800" dirty="0" err="1">
                <a:solidFill>
                  <a:srgbClr val="0000FF"/>
                </a:solidFill>
                <a:latin typeface="Times New Roman" pitchFamily="18" charset="0"/>
                <a:cs typeface="Times New Roman" pitchFamily="18" charset="0"/>
              </a:rPr>
              <a:t>biến</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dạng</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nhiều</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hơn</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quả</a:t>
            </a:r>
            <a:r>
              <a:rPr lang="en-US" altLang="en-US" sz="2800" dirty="0">
                <a:solidFill>
                  <a:srgbClr val="0000FF"/>
                </a:solidFill>
                <a:latin typeface="Times New Roman" pitchFamily="18" charset="0"/>
                <a:cs typeface="Times New Roman" pitchFamily="18" charset="0"/>
              </a:rPr>
              <a:t> </a:t>
            </a:r>
            <a:r>
              <a:rPr lang="en-US" altLang="en-US" sz="2800" dirty="0" err="1">
                <a:solidFill>
                  <a:srgbClr val="0000FF"/>
                </a:solidFill>
                <a:latin typeface="Times New Roman" pitchFamily="18" charset="0"/>
                <a:cs typeface="Times New Roman" pitchFamily="18" charset="0"/>
              </a:rPr>
              <a:t>bóng</a:t>
            </a:r>
            <a:r>
              <a:rPr lang="en-US" altLang="en-US" sz="2800" dirty="0">
                <a:solidFill>
                  <a:srgbClr val="0000FF"/>
                </a:solidFill>
                <a:latin typeface="Times New Roman" pitchFamily="18" charset="0"/>
                <a:cs typeface="Times New Roman" pitchFamily="18" charset="0"/>
              </a:rPr>
              <a:t> ở </a:t>
            </a:r>
            <a:r>
              <a:rPr lang="en-US" altLang="en-US" sz="2800" dirty="0" err="1">
                <a:solidFill>
                  <a:srgbClr val="0000FF"/>
                </a:solidFill>
                <a:latin typeface="Times New Roman" pitchFamily="18" charset="0"/>
                <a:cs typeface="Times New Roman" pitchFamily="18" charset="0"/>
              </a:rPr>
              <a:t>hình</a:t>
            </a:r>
            <a:r>
              <a:rPr lang="en-US" altLang="en-US" sz="2800" dirty="0">
                <a:solidFill>
                  <a:srgbClr val="0000FF"/>
                </a:solidFill>
                <a:latin typeface="Times New Roman" pitchFamily="18" charset="0"/>
                <a:cs typeface="Times New Roman" pitchFamily="18" charset="0"/>
              </a:rPr>
              <a:t> a.</a:t>
            </a:r>
            <a:endParaRPr lang="vi-VN" altLang="en-US" sz="2800" dirty="0">
              <a:solidFill>
                <a:srgbClr val="0000FF"/>
              </a:solidFill>
              <a:latin typeface="Times New Roman" pitchFamily="18" charset="0"/>
              <a:cs typeface="Times New Roman" pitchFamily="18" charset="0"/>
            </a:endParaRPr>
          </a:p>
          <a:p>
            <a:pPr>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821468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xit" presetSubtype="0" fill="hold" grpId="0" nodeType="clickEffect">
                                  <p:stCondLst>
                                    <p:cond delay="0"/>
                                  </p:stCondLst>
                                  <p:childTnLst>
                                    <p:anim calcmode="lin" valueType="num">
                                      <p:cBhvr>
                                        <p:cTn id="12" dur="1000"/>
                                        <p:tgtEl>
                                          <p:spTgt spid="6"/>
                                        </p:tgtEl>
                                        <p:attrNameLst>
                                          <p:attrName>ppt_w</p:attrName>
                                        </p:attrNameLst>
                                      </p:cBhvr>
                                      <p:tavLst>
                                        <p:tav tm="0">
                                          <p:val>
                                            <p:strVal val="ppt_w"/>
                                          </p:val>
                                        </p:tav>
                                        <p:tav tm="100000">
                                          <p:val>
                                            <p:fltVal val="0"/>
                                          </p:val>
                                        </p:tav>
                                      </p:tavLst>
                                    </p:anim>
                                    <p:anim calcmode="lin" valueType="num">
                                      <p:cBhvr>
                                        <p:cTn id="13" dur="1000"/>
                                        <p:tgtEl>
                                          <p:spTgt spid="6"/>
                                        </p:tgtEl>
                                        <p:attrNameLst>
                                          <p:attrName>ppt_h</p:attrName>
                                        </p:attrNameLst>
                                      </p:cBhvr>
                                      <p:tavLst>
                                        <p:tav tm="0">
                                          <p:val>
                                            <p:strVal val="ppt_h"/>
                                          </p:val>
                                        </p:tav>
                                        <p:tav tm="100000">
                                          <p:val>
                                            <p:fltVal val="0"/>
                                          </p:val>
                                        </p:tav>
                                      </p:tavLst>
                                    </p:anim>
                                    <p:anim calcmode="lin" valueType="num">
                                      <p:cBhvr>
                                        <p:cTn id="14" dur="1000"/>
                                        <p:tgtEl>
                                          <p:spTgt spid="6"/>
                                        </p:tgtEl>
                                        <p:attrNameLst>
                                          <p:attrName>style.rotation</p:attrName>
                                        </p:attrNameLst>
                                      </p:cBhvr>
                                      <p:tavLst>
                                        <p:tav tm="0">
                                          <p:val>
                                            <p:fltVal val="0"/>
                                          </p:val>
                                        </p:tav>
                                        <p:tav tm="100000">
                                          <p:val>
                                            <p:fltVal val="90"/>
                                          </p:val>
                                        </p:tav>
                                      </p:tavLst>
                                    </p:anim>
                                    <p:animEffect transition="out" filter="fade">
                                      <p:cBhvr>
                                        <p:cTn id="15" dur="1000"/>
                                        <p:tgtEl>
                                          <p:spTgt spid="6"/>
                                        </p:tgtEl>
                                      </p:cBhvr>
                                    </p:animEffect>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br>
              <a:rPr lang="en-US" sz="3200" b="1" dirty="0" smtClean="0">
                <a:latin typeface="Times New Roman" pitchFamily="18" charset="0"/>
                <a:cs typeface="Times New Roman" pitchFamily="18" charset="0"/>
              </a:rPr>
            </a:b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23468" y="93252"/>
            <a:ext cx="2590800" cy="4402548"/>
          </a:xfr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6400" y="4495800"/>
            <a:ext cx="3429000" cy="2362200"/>
          </a:xfrm>
          <a:prstGeom prst="rect">
            <a:avLst/>
          </a:prstGeom>
        </p:spPr>
      </p:pic>
      <p:sp>
        <p:nvSpPr>
          <p:cNvPr id="7" name="Rectangle 6"/>
          <p:cNvSpPr/>
          <p:nvPr/>
        </p:nvSpPr>
        <p:spPr>
          <a:xfrm>
            <a:off x="247650" y="1534924"/>
            <a:ext cx="5257800" cy="32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Quan sát hình 35.2, 35.3 và cho biết. Khi gắn vật vào lò xo treo thẳng đứng thì lò xo dãn ra theo hướng nào? Kéo khối gỗ trượt trên mặt bàn thì khối gỗ trượt theo hướng nào?</a:t>
            </a:r>
          </a:p>
        </p:txBody>
      </p:sp>
      <p:sp>
        <p:nvSpPr>
          <p:cNvPr id="8" name="Rectangle 7"/>
          <p:cNvSpPr/>
          <p:nvPr/>
        </p:nvSpPr>
        <p:spPr>
          <a:xfrm>
            <a:off x="104775" y="2743200"/>
            <a:ext cx="5410200" cy="114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Tx/>
              <a:buChar char="-"/>
            </a:pPr>
            <a:r>
              <a:rPr lang="en-US" sz="2400" dirty="0" err="1" smtClean="0">
                <a:solidFill>
                  <a:srgbClr val="0000FF"/>
                </a:solidFill>
                <a:latin typeface="Times New Roman" pitchFamily="18" charset="0"/>
                <a:cs typeface="Times New Roman" pitchFamily="18" charset="0"/>
              </a:rPr>
              <a:t>Hình</a:t>
            </a:r>
            <a:r>
              <a:rPr lang="en-US" sz="2400" dirty="0" smtClean="0">
                <a:solidFill>
                  <a:srgbClr val="0000FF"/>
                </a:solidFill>
                <a:latin typeface="Times New Roman" pitchFamily="18" charset="0"/>
                <a:cs typeface="Times New Roman" pitchFamily="18" charset="0"/>
              </a:rPr>
              <a:t> 35.2: </a:t>
            </a:r>
            <a:r>
              <a:rPr lang="en-US" sz="2400" dirty="0" err="1" smtClean="0">
                <a:solidFill>
                  <a:srgbClr val="0000FF"/>
                </a:solidFill>
                <a:latin typeface="Times New Roman" pitchFamily="18" charset="0"/>
                <a:cs typeface="Times New Roman" pitchFamily="18" charset="0"/>
              </a:rPr>
              <a:t>Gắn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vật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vào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lò</a:t>
            </a:r>
            <a:r>
              <a:rPr lang="en-US" sz="2400" dirty="0" smtClean="0">
                <a:solidFill>
                  <a:srgbClr val="0000FF"/>
                </a:solidFill>
                <a:latin typeface="Times New Roman" pitchFamily="18" charset="0"/>
                <a:cs typeface="Times New Roman" pitchFamily="18" charset="0"/>
              </a:rPr>
              <a:t> xo </a:t>
            </a:r>
            <a:r>
              <a:rPr lang="en-US" sz="2400" dirty="0" err="1" smtClean="0">
                <a:solidFill>
                  <a:srgbClr val="0000FF"/>
                </a:solidFill>
                <a:latin typeface="Times New Roman" pitchFamily="18" charset="0"/>
                <a:cs typeface="Times New Roman" pitchFamily="18" charset="0"/>
              </a:rPr>
              <a:t>treo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thẳng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đứng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thì</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lò</a:t>
            </a:r>
            <a:r>
              <a:rPr lang="en-US" sz="2400" dirty="0" smtClean="0">
                <a:solidFill>
                  <a:srgbClr val="0000FF"/>
                </a:solidFill>
                <a:latin typeface="Times New Roman" pitchFamily="18" charset="0"/>
                <a:cs typeface="Times New Roman" pitchFamily="18" charset="0"/>
              </a:rPr>
              <a:t> xo </a:t>
            </a:r>
            <a:r>
              <a:rPr lang="en-US" sz="2400" dirty="0" err="1" smtClean="0">
                <a:solidFill>
                  <a:srgbClr val="0000FF"/>
                </a:solidFill>
                <a:latin typeface="Times New Roman" pitchFamily="18" charset="0"/>
                <a:cs typeface="Times New Roman" pitchFamily="18" charset="0"/>
              </a:rPr>
              <a:t>dãn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ra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hướng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thẳng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đứng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xuống</a:t>
            </a:r>
            <a:r>
              <a:rPr lang="en-US" sz="2400" dirty="0" smtClean="0">
                <a:solidFill>
                  <a:srgbClr val="0000FF"/>
                </a:solidFill>
                <a:latin typeface="Times New Roman" pitchFamily="18" charset="0"/>
                <a:cs typeface="Times New Roman" pitchFamily="18" charset="0"/>
              </a:rPr>
              <a:t>.</a:t>
            </a:r>
          </a:p>
          <a:p>
            <a:pPr marL="342900" indent="-342900">
              <a:lnSpc>
                <a:spcPct val="150000"/>
              </a:lnSpc>
              <a:buFontTx/>
              <a:buChar char="-"/>
            </a:pPr>
            <a:r>
              <a:rPr lang="en-US" sz="2400" dirty="0" err="1" smtClean="0">
                <a:solidFill>
                  <a:srgbClr val="0000FF"/>
                </a:solidFill>
                <a:latin typeface="Times New Roman" pitchFamily="18" charset="0"/>
                <a:cs typeface="Times New Roman" pitchFamily="18" charset="0"/>
              </a:rPr>
              <a:t>Hình</a:t>
            </a:r>
            <a:r>
              <a:rPr lang="en-US" sz="2400" dirty="0" smtClean="0">
                <a:solidFill>
                  <a:srgbClr val="0000FF"/>
                </a:solidFill>
                <a:latin typeface="Times New Roman" pitchFamily="18" charset="0"/>
                <a:cs typeface="Times New Roman" pitchFamily="18" charset="0"/>
              </a:rPr>
              <a:t> 35.3: </a:t>
            </a:r>
            <a:r>
              <a:rPr lang="en-US" sz="2400" dirty="0" err="1" smtClean="0">
                <a:solidFill>
                  <a:srgbClr val="0000FF"/>
                </a:solidFill>
                <a:latin typeface="Times New Roman" pitchFamily="18" charset="0"/>
                <a:cs typeface="Times New Roman" pitchFamily="18" charset="0"/>
              </a:rPr>
              <a:t>Khi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kéo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khối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gỗ</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trượt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trên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mặt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bàn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nằm</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ngang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thì</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khối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gỗ</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trượt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theo</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hướng</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từ</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phải</a:t>
            </a:r>
            <a:r>
              <a:rPr lang="en-US" sz="2400" dirty="0" smtClean="0">
                <a:solidFill>
                  <a:srgbClr val="0000FF"/>
                </a:solidFill>
                <a:latin typeface="Times New Roman" pitchFamily="18" charset="0"/>
                <a:cs typeface="Times New Roman" pitchFamily="18" charset="0"/>
              </a:rPr>
              <a:t> qua </a:t>
            </a:r>
            <a:r>
              <a:rPr lang="en-US" sz="2400" dirty="0" err="1" smtClean="0">
                <a:solidFill>
                  <a:srgbClr val="0000FF"/>
                </a:solidFill>
                <a:latin typeface="Times New Roman" pitchFamily="18" charset="0"/>
                <a:cs typeface="Times New Roman" pitchFamily="18" charset="0"/>
              </a:rPr>
              <a:t>trái</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của</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lực</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kéo</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1750613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xit" presetSubtype="0" fill="hold" grpId="0" nodeType="clickEffect">
                                  <p:stCondLst>
                                    <p:cond delay="0"/>
                                  </p:stCondLst>
                                  <p:childTnLst>
                                    <p:anim calcmode="lin" valueType="num">
                                      <p:cBhvr>
                                        <p:cTn id="16" dur="1000"/>
                                        <p:tgtEl>
                                          <p:spTgt spid="7"/>
                                        </p:tgtEl>
                                        <p:attrNameLst>
                                          <p:attrName>ppt_w</p:attrName>
                                        </p:attrNameLst>
                                      </p:cBhvr>
                                      <p:tavLst>
                                        <p:tav tm="0">
                                          <p:val>
                                            <p:strVal val="ppt_w"/>
                                          </p:val>
                                        </p:tav>
                                        <p:tav tm="100000">
                                          <p:val>
                                            <p:fltVal val="0"/>
                                          </p:val>
                                        </p:tav>
                                      </p:tavLst>
                                    </p:anim>
                                    <p:anim calcmode="lin" valueType="num">
                                      <p:cBhvr>
                                        <p:cTn id="17" dur="1000"/>
                                        <p:tgtEl>
                                          <p:spTgt spid="7"/>
                                        </p:tgtEl>
                                        <p:attrNameLst>
                                          <p:attrName>ppt_h</p:attrName>
                                        </p:attrNameLst>
                                      </p:cBhvr>
                                      <p:tavLst>
                                        <p:tav tm="0">
                                          <p:val>
                                            <p:strVal val="ppt_h"/>
                                          </p:val>
                                        </p:tav>
                                        <p:tav tm="100000">
                                          <p:val>
                                            <p:fltVal val="0"/>
                                          </p:val>
                                        </p:tav>
                                      </p:tavLst>
                                    </p:anim>
                                    <p:anim calcmode="lin" valueType="num">
                                      <p:cBhvr>
                                        <p:cTn id="18" dur="1000"/>
                                        <p:tgtEl>
                                          <p:spTgt spid="7"/>
                                        </p:tgtEl>
                                        <p:attrNameLst>
                                          <p:attrName>style.rotation</p:attrName>
                                        </p:attrNameLst>
                                      </p:cBhvr>
                                      <p:tavLst>
                                        <p:tav tm="0">
                                          <p:val>
                                            <p:fltVal val="0"/>
                                          </p:val>
                                        </p:tav>
                                        <p:tav tm="100000">
                                          <p:val>
                                            <p:fltVal val="90"/>
                                          </p:val>
                                        </p:tav>
                                      </p:tavLst>
                                    </p:anim>
                                    <p:animEffect transition="out" filter="fade">
                                      <p:cBhvr>
                                        <p:cTn id="19" dur="1000"/>
                                        <p:tgtEl>
                                          <p:spTgt spid="7"/>
                                        </p:tgtEl>
                                      </p:cBhvr>
                                    </p:animEffect>
                                    <p:set>
                                      <p:cBhvr>
                                        <p:cTn id="20" dur="1" fill="hold">
                                          <p:stCondLst>
                                            <p:cond delay="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1961</TotalTime>
  <Words>807</Words>
  <Application>Microsoft Office PowerPoint</Application>
  <PresentationFormat>On-screen Show (4:3)</PresentationFormat>
  <Paragraphs>82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Retrospect</vt:lpstr>
      <vt:lpstr>Chủ đề 9. Lực</vt:lpstr>
      <vt:lpstr>BÀI 35: LỰC VÀ BIỂU DIỄN LỰC</vt:lpstr>
      <vt:lpstr>MỤC TIÊU</vt:lpstr>
      <vt:lpstr>PowerPoint Presentation</vt:lpstr>
      <vt:lpstr>1. LỰC</vt:lpstr>
      <vt:lpstr>PowerPoint Presentation</vt:lpstr>
      <vt:lpstr>Tìm hiểu khái niệm về lực</vt:lpstr>
      <vt:lpstr>Tìm hiểu về độ lớn và hướng của lực</vt:lpstr>
      <vt:lpstr>Tìm hiểu về độ lớn và hướng  của lực</vt:lpstr>
      <vt:lpstr>Tìm hiểu về độ lớn và hướng của lực</vt:lpstr>
      <vt:lpstr>2. BIỂU DIỄN LỰC</vt:lpstr>
      <vt:lpstr>Tìm hiểu về cách biểu diễn lực</vt:lpstr>
      <vt:lpstr>Kéo một vật bằng một lực theo hướng nằm ngang từ trái sang phải, độ lớn 1500 N. Hãy biểu diễn lực đó trên hình vẽ (tỉ xích 1 cm ứng với 500 N)</vt:lpstr>
      <vt:lpstr>Tóm lại</vt:lpstr>
      <vt:lpstr>LUYỆN TẬP</vt:lpstr>
      <vt:lpstr>LUYỆN TẬP</vt:lpstr>
      <vt:lpstr>LUYỆN TẬP</vt:lpstr>
      <vt:lpstr>HƯỚNG DẪN TỰ HỌC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35: LỰC VÀ BIỂU DIỄN LỰC</dc:title>
  <dc:creator>Administrator</dc:creator>
  <cp:lastModifiedBy>Admin</cp:lastModifiedBy>
  <cp:revision>59</cp:revision>
  <dcterms:created xsi:type="dcterms:W3CDTF">2021-08-12T14:49:04Z</dcterms:created>
  <dcterms:modified xsi:type="dcterms:W3CDTF">2022-03-06T10:54:08Z</dcterms:modified>
</cp:coreProperties>
</file>